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87" r:id="rId20"/>
    <p:sldId id="288" r:id="rId21"/>
    <p:sldId id="289" r:id="rId22"/>
    <p:sldId id="290" r:id="rId23"/>
    <p:sldId id="299"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71" r:id="rId37"/>
    <p:sldId id="291" r:id="rId38"/>
    <p:sldId id="292" r:id="rId39"/>
    <p:sldId id="293" r:id="rId40"/>
    <p:sldId id="294" r:id="rId41"/>
    <p:sldId id="300" r:id="rId42"/>
    <p:sldId id="295" r:id="rId43"/>
    <p:sldId id="296" r:id="rId44"/>
    <p:sldId id="297" r:id="rId45"/>
    <p:sldId id="309" r:id="rId46"/>
    <p:sldId id="298" r:id="rId47"/>
    <p:sldId id="301" r:id="rId48"/>
    <p:sldId id="302" r:id="rId49"/>
    <p:sldId id="303" r:id="rId50"/>
    <p:sldId id="304" r:id="rId51"/>
    <p:sldId id="305" r:id="rId52"/>
    <p:sldId id="306" r:id="rId53"/>
    <p:sldId id="307" r:id="rId54"/>
    <p:sldId id="356" r:id="rId55"/>
    <p:sldId id="308" r:id="rId56"/>
    <p:sldId id="310" r:id="rId57"/>
    <p:sldId id="311" r:id="rId58"/>
    <p:sldId id="312" r:id="rId59"/>
    <p:sldId id="313" r:id="rId60"/>
    <p:sldId id="314" r:id="rId61"/>
    <p:sldId id="315" r:id="rId62"/>
    <p:sldId id="321" r:id="rId63"/>
    <p:sldId id="316" r:id="rId64"/>
    <p:sldId id="317" r:id="rId65"/>
    <p:sldId id="318" r:id="rId66"/>
    <p:sldId id="319" r:id="rId67"/>
    <p:sldId id="320" r:id="rId68"/>
    <p:sldId id="322" r:id="rId69"/>
    <p:sldId id="331" r:id="rId70"/>
    <p:sldId id="332" r:id="rId71"/>
    <p:sldId id="323" r:id="rId72"/>
    <p:sldId id="324" r:id="rId73"/>
    <p:sldId id="325" r:id="rId74"/>
    <p:sldId id="326" r:id="rId75"/>
    <p:sldId id="327" r:id="rId76"/>
    <p:sldId id="328" r:id="rId77"/>
    <p:sldId id="358" r:id="rId78"/>
    <p:sldId id="329" r:id="rId79"/>
    <p:sldId id="330" r:id="rId80"/>
    <p:sldId id="333" r:id="rId81"/>
    <p:sldId id="334" r:id="rId82"/>
    <p:sldId id="353" r:id="rId83"/>
    <p:sldId id="354" r:id="rId84"/>
    <p:sldId id="355" r:id="rId85"/>
    <p:sldId id="335" r:id="rId86"/>
    <p:sldId id="336" r:id="rId87"/>
    <p:sldId id="337" r:id="rId88"/>
    <p:sldId id="338" r:id="rId89"/>
    <p:sldId id="339" r:id="rId90"/>
    <p:sldId id="340" r:id="rId91"/>
    <p:sldId id="341" r:id="rId92"/>
    <p:sldId id="342" r:id="rId93"/>
    <p:sldId id="343" r:id="rId94"/>
    <p:sldId id="359"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9" autoAdjust="0"/>
    <p:restoredTop sz="94660"/>
  </p:normalViewPr>
  <p:slideViewPr>
    <p:cSldViewPr>
      <p:cViewPr>
        <p:scale>
          <a:sx n="68" d="100"/>
          <a:sy n="68" d="100"/>
        </p:scale>
        <p:origin x="-142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6511D3-6607-43DB-A301-FBDE00248C2D}" type="datetimeFigureOut">
              <a:rPr lang="en-US" smtClean="0"/>
              <a:t>24/03/2017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CE12F-799D-403E-9C9C-622AFCE08827}" type="slidenum">
              <a:rPr lang="en-US" smtClean="0"/>
              <a:t>‹#›</a:t>
            </a:fld>
            <a:endParaRPr lang="en-US" dirty="0"/>
          </a:p>
        </p:txBody>
      </p:sp>
    </p:spTree>
    <p:extLst>
      <p:ext uri="{BB962C8B-B14F-4D97-AF65-F5344CB8AC3E}">
        <p14:creationId xmlns:p14="http://schemas.microsoft.com/office/powerpoint/2010/main" val="829077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6511D3-6607-43DB-A301-FBDE00248C2D}" type="datetimeFigureOut">
              <a:rPr lang="en-US" smtClean="0"/>
              <a:t>24/03/2017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CE12F-799D-403E-9C9C-622AFCE08827}" type="slidenum">
              <a:rPr lang="en-US" smtClean="0"/>
              <a:t>‹#›</a:t>
            </a:fld>
            <a:endParaRPr lang="en-US" dirty="0"/>
          </a:p>
        </p:txBody>
      </p:sp>
    </p:spTree>
    <p:extLst>
      <p:ext uri="{BB962C8B-B14F-4D97-AF65-F5344CB8AC3E}">
        <p14:creationId xmlns:p14="http://schemas.microsoft.com/office/powerpoint/2010/main" val="876119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6511D3-6607-43DB-A301-FBDE00248C2D}" type="datetimeFigureOut">
              <a:rPr lang="en-US" smtClean="0"/>
              <a:t>24/03/2017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CE12F-799D-403E-9C9C-622AFCE08827}" type="slidenum">
              <a:rPr lang="en-US" smtClean="0"/>
              <a:t>‹#›</a:t>
            </a:fld>
            <a:endParaRPr lang="en-US" dirty="0"/>
          </a:p>
        </p:txBody>
      </p:sp>
    </p:spTree>
    <p:extLst>
      <p:ext uri="{BB962C8B-B14F-4D97-AF65-F5344CB8AC3E}">
        <p14:creationId xmlns:p14="http://schemas.microsoft.com/office/powerpoint/2010/main" val="2356846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6511D3-6607-43DB-A301-FBDE00248C2D}" type="datetimeFigureOut">
              <a:rPr lang="en-US" smtClean="0"/>
              <a:t>24/03/2017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CE12F-799D-403E-9C9C-622AFCE08827}" type="slidenum">
              <a:rPr lang="en-US" smtClean="0"/>
              <a:t>‹#›</a:t>
            </a:fld>
            <a:endParaRPr lang="en-US" dirty="0"/>
          </a:p>
        </p:txBody>
      </p:sp>
    </p:spTree>
    <p:extLst>
      <p:ext uri="{BB962C8B-B14F-4D97-AF65-F5344CB8AC3E}">
        <p14:creationId xmlns:p14="http://schemas.microsoft.com/office/powerpoint/2010/main" val="274924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6511D3-6607-43DB-A301-FBDE00248C2D}" type="datetimeFigureOut">
              <a:rPr lang="en-US" smtClean="0"/>
              <a:t>24/03/2017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CE12F-799D-403E-9C9C-622AFCE08827}" type="slidenum">
              <a:rPr lang="en-US" smtClean="0"/>
              <a:t>‹#›</a:t>
            </a:fld>
            <a:endParaRPr lang="en-US" dirty="0"/>
          </a:p>
        </p:txBody>
      </p:sp>
    </p:spTree>
    <p:extLst>
      <p:ext uri="{BB962C8B-B14F-4D97-AF65-F5344CB8AC3E}">
        <p14:creationId xmlns:p14="http://schemas.microsoft.com/office/powerpoint/2010/main" val="2815877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6511D3-6607-43DB-A301-FBDE00248C2D}" type="datetimeFigureOut">
              <a:rPr lang="en-US" smtClean="0"/>
              <a:t>24/03/2017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DCE12F-799D-403E-9C9C-622AFCE08827}" type="slidenum">
              <a:rPr lang="en-US" smtClean="0"/>
              <a:t>‹#›</a:t>
            </a:fld>
            <a:endParaRPr lang="en-US" dirty="0"/>
          </a:p>
        </p:txBody>
      </p:sp>
    </p:spTree>
    <p:extLst>
      <p:ext uri="{BB962C8B-B14F-4D97-AF65-F5344CB8AC3E}">
        <p14:creationId xmlns:p14="http://schemas.microsoft.com/office/powerpoint/2010/main" val="244953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6511D3-6607-43DB-A301-FBDE00248C2D}" type="datetimeFigureOut">
              <a:rPr lang="en-US" smtClean="0"/>
              <a:t>24/03/2017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5DCE12F-799D-403E-9C9C-622AFCE08827}" type="slidenum">
              <a:rPr lang="en-US" smtClean="0"/>
              <a:t>‹#›</a:t>
            </a:fld>
            <a:endParaRPr lang="en-US" dirty="0"/>
          </a:p>
        </p:txBody>
      </p:sp>
    </p:spTree>
    <p:extLst>
      <p:ext uri="{BB962C8B-B14F-4D97-AF65-F5344CB8AC3E}">
        <p14:creationId xmlns:p14="http://schemas.microsoft.com/office/powerpoint/2010/main" val="64187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6511D3-6607-43DB-A301-FBDE00248C2D}" type="datetimeFigureOut">
              <a:rPr lang="en-US" smtClean="0"/>
              <a:t>24/03/2017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5DCE12F-799D-403E-9C9C-622AFCE08827}" type="slidenum">
              <a:rPr lang="en-US" smtClean="0"/>
              <a:t>‹#›</a:t>
            </a:fld>
            <a:endParaRPr lang="en-US" dirty="0"/>
          </a:p>
        </p:txBody>
      </p:sp>
    </p:spTree>
    <p:extLst>
      <p:ext uri="{BB962C8B-B14F-4D97-AF65-F5344CB8AC3E}">
        <p14:creationId xmlns:p14="http://schemas.microsoft.com/office/powerpoint/2010/main" val="1226062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511D3-6607-43DB-A301-FBDE00248C2D}" type="datetimeFigureOut">
              <a:rPr lang="en-US" smtClean="0"/>
              <a:t>24/03/2017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5DCE12F-799D-403E-9C9C-622AFCE08827}" type="slidenum">
              <a:rPr lang="en-US" smtClean="0"/>
              <a:t>‹#›</a:t>
            </a:fld>
            <a:endParaRPr lang="en-US" dirty="0"/>
          </a:p>
        </p:txBody>
      </p:sp>
    </p:spTree>
    <p:extLst>
      <p:ext uri="{BB962C8B-B14F-4D97-AF65-F5344CB8AC3E}">
        <p14:creationId xmlns:p14="http://schemas.microsoft.com/office/powerpoint/2010/main" val="2192664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6511D3-6607-43DB-A301-FBDE00248C2D}" type="datetimeFigureOut">
              <a:rPr lang="en-US" smtClean="0"/>
              <a:t>24/03/2017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DCE12F-799D-403E-9C9C-622AFCE08827}" type="slidenum">
              <a:rPr lang="en-US" smtClean="0"/>
              <a:t>‹#›</a:t>
            </a:fld>
            <a:endParaRPr lang="en-US" dirty="0"/>
          </a:p>
        </p:txBody>
      </p:sp>
    </p:spTree>
    <p:extLst>
      <p:ext uri="{BB962C8B-B14F-4D97-AF65-F5344CB8AC3E}">
        <p14:creationId xmlns:p14="http://schemas.microsoft.com/office/powerpoint/2010/main" val="120296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6511D3-6607-43DB-A301-FBDE00248C2D}" type="datetimeFigureOut">
              <a:rPr lang="en-US" smtClean="0"/>
              <a:t>24/03/2017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DCE12F-799D-403E-9C9C-622AFCE08827}" type="slidenum">
              <a:rPr lang="en-US" smtClean="0"/>
              <a:t>‹#›</a:t>
            </a:fld>
            <a:endParaRPr lang="en-US" dirty="0"/>
          </a:p>
        </p:txBody>
      </p:sp>
    </p:spTree>
    <p:extLst>
      <p:ext uri="{BB962C8B-B14F-4D97-AF65-F5344CB8AC3E}">
        <p14:creationId xmlns:p14="http://schemas.microsoft.com/office/powerpoint/2010/main" val="942600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511D3-6607-43DB-A301-FBDE00248C2D}" type="datetimeFigureOut">
              <a:rPr lang="en-US" smtClean="0"/>
              <a:t>24/03/2017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CE12F-799D-403E-9C9C-622AFCE08827}" type="slidenum">
              <a:rPr lang="en-US" smtClean="0"/>
              <a:t>‹#›</a:t>
            </a:fld>
            <a:endParaRPr lang="en-US" dirty="0"/>
          </a:p>
        </p:txBody>
      </p:sp>
    </p:spTree>
    <p:extLst>
      <p:ext uri="{BB962C8B-B14F-4D97-AF65-F5344CB8AC3E}">
        <p14:creationId xmlns:p14="http://schemas.microsoft.com/office/powerpoint/2010/main" val="131786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524000"/>
            <a:ext cx="9144000" cy="31547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9900" b="1" dirty="0" smtClean="0">
                <a:ln w="11430">
                  <a:solidFill>
                    <a:sysClr val="windowText" lastClr="000000"/>
                  </a:solidFill>
                </a:ln>
                <a:solidFill>
                  <a:srgbClr val="FFFF00"/>
                </a:solidFill>
                <a:effectLst>
                  <a:glow rad="63500">
                    <a:schemeClr val="accent2">
                      <a:satMod val="175000"/>
                      <a:alpha val="40000"/>
                    </a:schemeClr>
                  </a:glow>
                  <a:innerShdw blurRad="63500" dist="50800" dir="2700000">
                    <a:prstClr val="black">
                      <a:alpha val="50000"/>
                    </a:prstClr>
                  </a:innerShdw>
                </a:effectLst>
              </a:rPr>
              <a:t>Màu</a:t>
            </a:r>
            <a:endParaRPr lang="en-US" sz="19900" b="1" dirty="0">
              <a:ln w="11430">
                <a:solidFill>
                  <a:sysClr val="windowText" lastClr="000000"/>
                </a:solidFill>
              </a:ln>
              <a:solidFill>
                <a:srgbClr val="FFFF00"/>
              </a:solidFill>
              <a:effectLst>
                <a:glow rad="63500">
                  <a:schemeClr val="accent2">
                    <a:satMod val="175000"/>
                    <a:alpha val="40000"/>
                  </a:schemeClr>
                </a:glow>
                <a:innerShdw blurRad="63500" dist="50800" dir="2700000">
                  <a:prstClr val="black">
                    <a:alpha val="50000"/>
                  </a:prstClr>
                </a:innerShdw>
              </a:effectLst>
            </a:endParaRPr>
          </a:p>
        </p:txBody>
      </p:sp>
      <p:pic>
        <p:nvPicPr>
          <p:cNvPr id="2" name="NoiNayCoAnhBeat-SonTungMTP-477427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019800"/>
            <a:ext cx="609600" cy="609600"/>
          </a:xfrm>
          <a:prstGeom prst="rect">
            <a:avLst/>
          </a:prstGeom>
        </p:spPr>
      </p:pic>
    </p:spTree>
    <p:extLst>
      <p:ext uri="{BB962C8B-B14F-4D97-AF65-F5344CB8AC3E}">
        <p14:creationId xmlns:p14="http://schemas.microsoft.com/office/powerpoint/2010/main" val="407573210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13" repeatCount="indefinite"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content.fsgn5-1.fna.fbcdn.net/v/t34.0-12/16779999_1639453809697655_604493795_n.jpg?oh=069b474fdd3546901fdba5ff9630c9cf&amp;oe=58AEAE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2"/>
            <a:ext cx="5709469" cy="68591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400800" y="2889805"/>
            <a:ext cx="1952779" cy="1077218"/>
          </a:xfrm>
          <a:prstGeom prst="rect">
            <a:avLst/>
          </a:prstGeom>
        </p:spPr>
        <p:txBody>
          <a:bodyPr wrap="none">
            <a:spAutoFit/>
          </a:bodyPr>
          <a:lstStyle/>
          <a:p>
            <a:pPr algn="ctr"/>
            <a:r>
              <a:rPr lang="vi-VN" sz="3200" b="1" dirty="0">
                <a:solidFill>
                  <a:schemeClr val="bg1"/>
                </a:solidFill>
              </a:rPr>
              <a:t>Tombow </a:t>
            </a:r>
            <a:endParaRPr lang="vi-VN" sz="3200" b="1" dirty="0" smtClean="0">
              <a:solidFill>
                <a:schemeClr val="bg1"/>
              </a:solidFill>
            </a:endParaRPr>
          </a:p>
          <a:p>
            <a:pPr algn="ctr"/>
            <a:r>
              <a:rPr lang="vi-VN" sz="3200" b="1" dirty="0" smtClean="0">
                <a:solidFill>
                  <a:schemeClr val="bg1"/>
                </a:solidFill>
              </a:rPr>
              <a:t>Irojiten</a:t>
            </a:r>
            <a:endParaRPr lang="vi-VN" sz="3200" b="1" dirty="0">
              <a:solidFill>
                <a:schemeClr val="bg1"/>
              </a:solidFill>
            </a:endParaRPr>
          </a:p>
        </p:txBody>
      </p:sp>
    </p:spTree>
    <p:extLst>
      <p:ext uri="{BB962C8B-B14F-4D97-AF65-F5344CB8AC3E}">
        <p14:creationId xmlns:p14="http://schemas.microsoft.com/office/powerpoint/2010/main" val="20022040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scontent.fsgn5-1.fna.fbcdn.net/v/t34.0-12/16788257_1639453983030971_170107495_n.jpg?oh=ac6ca508608eef36a852c33acd77c5ec&amp;oe=58AE52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89545" y="5867400"/>
            <a:ext cx="7164910" cy="584775"/>
          </a:xfrm>
          <a:prstGeom prst="rect">
            <a:avLst/>
          </a:prstGeom>
        </p:spPr>
        <p:txBody>
          <a:bodyPr wrap="none">
            <a:spAutoFit/>
          </a:bodyPr>
          <a:lstStyle/>
          <a:p>
            <a:r>
              <a:rPr lang="vi-VN" sz="3200" b="1" dirty="0">
                <a:solidFill>
                  <a:schemeClr val="bg1"/>
                </a:solidFill>
              </a:rPr>
              <a:t>Lyra Rembrandt Polycolor Premium</a:t>
            </a:r>
          </a:p>
        </p:txBody>
      </p:sp>
    </p:spTree>
    <p:extLst>
      <p:ext uri="{BB962C8B-B14F-4D97-AF65-F5344CB8AC3E}">
        <p14:creationId xmlns:p14="http://schemas.microsoft.com/office/powerpoint/2010/main" val="37318116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90246"/>
            <a:ext cx="8839200" cy="1200329"/>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285750" indent="-285750">
              <a:buFont typeface="Wingdings" pitchFamily="2" charset="2"/>
              <a:buChar char="v"/>
            </a:pPr>
            <a:r>
              <a:rPr lang="en-US" sz="3600" b="1" spc="150" dirty="0" smtClean="0">
                <a:ln w="11430">
                  <a:noFill/>
                </a:ln>
                <a:blipFill dpi="0" rotWithShape="1">
                  <a:blip r:embed="rId2">
                    <a:extLst>
                      <a:ext uri="{28A0092B-C50C-407E-A947-70E740481C1C}">
                        <a14:useLocalDpi xmlns:a14="http://schemas.microsoft.com/office/drawing/2010/main" val="0"/>
                      </a:ext>
                    </a:extLst>
                  </a:blip>
                  <a:srcRect/>
                  <a:stretch>
                    <a:fillRect/>
                  </a:stretch>
                </a:blipFill>
                <a:effectLst>
                  <a:glow rad="101600">
                    <a:schemeClr val="accent3">
                      <a:lumMod val="75000"/>
                      <a:alpha val="40000"/>
                    </a:schemeClr>
                  </a:glow>
                  <a:outerShdw blurRad="25400" algn="tl" rotWithShape="0">
                    <a:srgbClr val="000000">
                      <a:alpha val="43000"/>
                    </a:srgbClr>
                  </a:outerShdw>
                </a:effectLst>
              </a:rPr>
              <a:t> </a:t>
            </a:r>
            <a:r>
              <a:rPr lang="en-US" sz="3600" b="1" u="sng" spc="150" dirty="0" smtClean="0">
                <a:ln w="11430">
                  <a:noFill/>
                </a:ln>
                <a:blipFill dpi="0" rotWithShape="1">
                  <a:blip r:embed="rId2">
                    <a:extLst>
                      <a:ext uri="{28A0092B-C50C-407E-A947-70E740481C1C}">
                        <a14:useLocalDpi xmlns:a14="http://schemas.microsoft.com/office/drawing/2010/main" val="0"/>
                      </a:ext>
                    </a:extLst>
                  </a:blip>
                  <a:srcRect/>
                  <a:stretch>
                    <a:fillRect/>
                  </a:stretch>
                </a:blipFill>
                <a:effectLst>
                  <a:glow rad="101600">
                    <a:schemeClr val="accent3">
                      <a:lumMod val="75000"/>
                      <a:alpha val="40000"/>
                    </a:schemeClr>
                  </a:glow>
                  <a:outerShdw blurRad="25400" algn="tl" rotWithShape="0">
                    <a:srgbClr val="000000">
                      <a:alpha val="43000"/>
                    </a:srgbClr>
                  </a:outerShdw>
                </a:effectLst>
              </a:rPr>
              <a:t>Hạng sinh viên và trường học (student and scholastic grade)</a:t>
            </a:r>
            <a:endParaRPr lang="en-US" sz="3600" b="1" u="sng" spc="150" dirty="0">
              <a:ln w="11430">
                <a:noFill/>
              </a:ln>
              <a:blipFill dpi="0" rotWithShape="1">
                <a:blip r:embed="rId2">
                  <a:extLst>
                    <a:ext uri="{28A0092B-C50C-407E-A947-70E740481C1C}">
                      <a14:useLocalDpi xmlns:a14="http://schemas.microsoft.com/office/drawing/2010/main" val="0"/>
                    </a:ext>
                  </a:extLst>
                </a:blip>
                <a:srcRect/>
                <a:stretch>
                  <a:fillRect/>
                </a:stretch>
              </a:blipFill>
              <a:effectLst>
                <a:glow rad="101600">
                  <a:schemeClr val="accent3">
                    <a:lumMod val="75000"/>
                    <a:alpha val="40000"/>
                  </a:schemeClr>
                </a:glow>
                <a:outerShdw blurRad="25400" algn="tl" rotWithShape="0">
                  <a:srgbClr val="000000">
                    <a:alpha val="43000"/>
                  </a:srgbClr>
                </a:outerShdw>
              </a:effectLst>
            </a:endParaRPr>
          </a:p>
        </p:txBody>
      </p:sp>
      <p:sp>
        <p:nvSpPr>
          <p:cNvPr id="4" name="Rectangle 3"/>
          <p:cNvSpPr/>
          <p:nvPr/>
        </p:nvSpPr>
        <p:spPr>
          <a:xfrm>
            <a:off x="606083" y="1981200"/>
            <a:ext cx="8153400" cy="3046988"/>
          </a:xfrm>
          <a:prstGeom prst="rect">
            <a:avLst/>
          </a:prstGeom>
        </p:spPr>
        <p:txBody>
          <a:bodyPr wrap="square">
            <a:spAutoFit/>
          </a:bodyPr>
          <a:lstStyle/>
          <a:p>
            <a:r>
              <a:rPr lang="vi-VN" sz="3200" dirty="0">
                <a:solidFill>
                  <a:schemeClr val="bg1"/>
                </a:solidFill>
              </a:rPr>
              <a:t>Các dòng chì này không có thang đo độ chịu sáng. Thành phần lõi, tỉ lệ hạt sắc tố và chất kết dính của dòng này khác dòng dành cho họa sĩ, lõi chì thiếu các hạt sắc tố chất lượng cao để giảm giá thành. Phần lớn các dòng chì này có phổ màu ít.</a:t>
            </a:r>
          </a:p>
        </p:txBody>
      </p:sp>
    </p:spTree>
    <p:extLst>
      <p:ext uri="{BB962C8B-B14F-4D97-AF65-F5344CB8AC3E}">
        <p14:creationId xmlns:p14="http://schemas.microsoft.com/office/powerpoint/2010/main" val="40297082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content.fsgn5-1.fna.fbcdn.net/v/t34.0-12/16839497_1641122962864073_228842134_n.png?oh=bf2908a03e9b4566003b32d463fc32c6&amp;oe=58AE62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 y="11722"/>
            <a:ext cx="4749018" cy="6846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77132" y="2717905"/>
            <a:ext cx="2285999" cy="1569660"/>
          </a:xfrm>
          <a:prstGeom prst="rect">
            <a:avLst/>
          </a:prstGeom>
          <a:noFill/>
        </p:spPr>
        <p:txBody>
          <a:bodyPr wrap="square" rtlCol="0">
            <a:spAutoFit/>
          </a:bodyPr>
          <a:lstStyle/>
          <a:p>
            <a:pPr algn="ctr"/>
            <a:r>
              <a:rPr lang="en-US" sz="3200" b="1" dirty="0" err="1" smtClean="0">
                <a:solidFill>
                  <a:schemeClr val="bg1"/>
                </a:solidFill>
              </a:rPr>
              <a:t>Prismacolor</a:t>
            </a:r>
            <a:r>
              <a:rPr lang="en-US" sz="3200" b="1" dirty="0" smtClean="0">
                <a:solidFill>
                  <a:schemeClr val="bg1"/>
                </a:solidFill>
              </a:rPr>
              <a:t> Scholar Art Pencils</a:t>
            </a:r>
            <a:endParaRPr lang="vi-VN" sz="3200" b="1" dirty="0">
              <a:solidFill>
                <a:schemeClr val="bg1"/>
              </a:solidFill>
            </a:endParaRPr>
          </a:p>
        </p:txBody>
      </p:sp>
    </p:spTree>
    <p:extLst>
      <p:ext uri="{BB962C8B-B14F-4D97-AF65-F5344CB8AC3E}">
        <p14:creationId xmlns:p14="http://schemas.microsoft.com/office/powerpoint/2010/main" val="3146366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scontent.fsgn5-1.fna.fbcdn.net/v/t34.0-12/16900229_1641126362863733_659559464_n.png?oh=5392007af9a53e2666d4450fded28ec7&amp;oe=58AE7CA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23"/>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28449" y="1893783"/>
            <a:ext cx="1752600" cy="3046988"/>
          </a:xfrm>
          <a:prstGeom prst="rect">
            <a:avLst/>
          </a:prstGeom>
          <a:noFill/>
        </p:spPr>
        <p:txBody>
          <a:bodyPr wrap="square" rtlCol="0">
            <a:spAutoFit/>
          </a:bodyPr>
          <a:lstStyle/>
          <a:p>
            <a:pPr algn="ctr"/>
            <a:r>
              <a:rPr lang="en-US" sz="3200" b="1" dirty="0" err="1" smtClean="0">
                <a:solidFill>
                  <a:schemeClr val="bg1"/>
                </a:solidFill>
              </a:rPr>
              <a:t>Daler-Rowney</a:t>
            </a:r>
            <a:r>
              <a:rPr lang="en-US" sz="3200" b="1" dirty="0" smtClean="0">
                <a:solidFill>
                  <a:schemeClr val="bg1"/>
                </a:solidFill>
              </a:rPr>
              <a:t> Simply </a:t>
            </a:r>
            <a:r>
              <a:rPr lang="en-US" sz="3200" b="1" dirty="0" err="1" smtClean="0">
                <a:solidFill>
                  <a:schemeClr val="bg1"/>
                </a:solidFill>
              </a:rPr>
              <a:t>Colour</a:t>
            </a:r>
            <a:r>
              <a:rPr lang="en-US" sz="3200" b="1" dirty="0" smtClean="0">
                <a:solidFill>
                  <a:schemeClr val="bg1"/>
                </a:solidFill>
              </a:rPr>
              <a:t> Pencil Wheel</a:t>
            </a:r>
            <a:endParaRPr lang="vi-VN" sz="3200" b="1" dirty="0">
              <a:solidFill>
                <a:schemeClr val="bg1"/>
              </a:solidFill>
            </a:endParaRPr>
          </a:p>
        </p:txBody>
      </p:sp>
    </p:spTree>
    <p:extLst>
      <p:ext uri="{BB962C8B-B14F-4D97-AF65-F5344CB8AC3E}">
        <p14:creationId xmlns:p14="http://schemas.microsoft.com/office/powerpoint/2010/main" val="42089706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33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191000" y="2859203"/>
            <a:ext cx="4428585" cy="584775"/>
          </a:xfrm>
          <a:prstGeom prst="rect">
            <a:avLst/>
          </a:prstGeom>
        </p:spPr>
        <p:txBody>
          <a:bodyPr wrap="none">
            <a:spAutoFit/>
          </a:bodyPr>
          <a:lstStyle/>
          <a:p>
            <a:r>
              <a:rPr lang="vi-VN" sz="3200" b="1" dirty="0">
                <a:solidFill>
                  <a:schemeClr val="bg1"/>
                </a:solidFill>
              </a:rPr>
              <a:t>Faber-Castell Art Grip</a:t>
            </a:r>
          </a:p>
        </p:txBody>
      </p:sp>
    </p:spTree>
    <p:extLst>
      <p:ext uri="{BB962C8B-B14F-4D97-AF65-F5344CB8AC3E}">
        <p14:creationId xmlns:p14="http://schemas.microsoft.com/office/powerpoint/2010/main" val="36883477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6106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58953" y="5486400"/>
            <a:ext cx="6502293" cy="584775"/>
          </a:xfrm>
          <a:prstGeom prst="rect">
            <a:avLst/>
          </a:prstGeom>
          <a:noFill/>
        </p:spPr>
        <p:txBody>
          <a:bodyPr wrap="none" rtlCol="0">
            <a:spAutoFit/>
          </a:bodyPr>
          <a:lstStyle/>
          <a:p>
            <a:r>
              <a:rPr lang="en-US" sz="3200" b="1" dirty="0" smtClean="0"/>
              <a:t>Faber-Castell Classic Color Pencil Sets</a:t>
            </a:r>
            <a:endParaRPr lang="vi-VN" sz="3200" b="1" dirty="0"/>
          </a:p>
        </p:txBody>
      </p:sp>
    </p:spTree>
    <p:extLst>
      <p:ext uri="{BB962C8B-B14F-4D97-AF65-F5344CB8AC3E}">
        <p14:creationId xmlns:p14="http://schemas.microsoft.com/office/powerpoint/2010/main" val="13133369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scontent.fsgn5-1.fna.fbcdn.net/v/t34.0-12/16831652_1641128336196869_115750085_n.png?oh=5187f84c145eb4f0bf7b4b145e44d9c3&amp;oe=58AE52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2" y="-3518"/>
            <a:ext cx="3302391" cy="68615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0" y="3134853"/>
            <a:ext cx="5142755" cy="584775"/>
          </a:xfrm>
          <a:prstGeom prst="rect">
            <a:avLst/>
          </a:prstGeom>
          <a:noFill/>
        </p:spPr>
        <p:txBody>
          <a:bodyPr wrap="none" rtlCol="0">
            <a:spAutoFit/>
          </a:bodyPr>
          <a:lstStyle/>
          <a:p>
            <a:r>
              <a:rPr lang="en-US" sz="3200" b="1" dirty="0" err="1" smtClean="0">
                <a:solidFill>
                  <a:schemeClr val="bg1"/>
                </a:solidFill>
              </a:rPr>
              <a:t>Prismacolor</a:t>
            </a:r>
            <a:r>
              <a:rPr lang="en-US" sz="3200" b="1" dirty="0" smtClean="0">
                <a:solidFill>
                  <a:schemeClr val="bg1"/>
                </a:solidFill>
              </a:rPr>
              <a:t> Col-Erase Pencils</a:t>
            </a:r>
            <a:endParaRPr lang="vi-VN" sz="3200" b="1" dirty="0">
              <a:solidFill>
                <a:schemeClr val="bg1"/>
              </a:solidFill>
            </a:endParaRPr>
          </a:p>
        </p:txBody>
      </p:sp>
    </p:spTree>
    <p:extLst>
      <p:ext uri="{BB962C8B-B14F-4D97-AF65-F5344CB8AC3E}">
        <p14:creationId xmlns:p14="http://schemas.microsoft.com/office/powerpoint/2010/main" val="23485629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sgn5-1.fna.fbcdn.net/v/t34.0-12/16924038_1641492419493794_895411574_n.png?oh=0bef9fb469b640e09823e9a99da8f0b3&amp;oe=58B0AEB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610600"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50319" y="5562600"/>
            <a:ext cx="4719562" cy="584775"/>
          </a:xfrm>
          <a:prstGeom prst="rect">
            <a:avLst/>
          </a:prstGeom>
        </p:spPr>
        <p:txBody>
          <a:bodyPr wrap="none">
            <a:spAutoFit/>
          </a:bodyPr>
          <a:lstStyle/>
          <a:p>
            <a:r>
              <a:rPr lang="vi-VN" sz="3200" b="1" dirty="0"/>
              <a:t>ProArt Color Pencil Set</a:t>
            </a:r>
          </a:p>
        </p:txBody>
      </p:sp>
    </p:spTree>
    <p:extLst>
      <p:ext uri="{BB962C8B-B14F-4D97-AF65-F5344CB8AC3E}">
        <p14:creationId xmlns:p14="http://schemas.microsoft.com/office/powerpoint/2010/main" val="504409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295400"/>
            <a:ext cx="8610600" cy="4154984"/>
          </a:xfrm>
          <a:prstGeom prst="rect">
            <a:avLst/>
          </a:prstGeom>
          <a:noFill/>
        </p:spPr>
        <p:txBody>
          <a:bodyPr wrap="square" rtlCol="0">
            <a:spAutoFit/>
          </a:bodyPr>
          <a:lstStyle/>
          <a:p>
            <a:pPr algn="ctr"/>
            <a:r>
              <a:rPr lang="en-US" sz="8800" b="1" dirty="0" smtClean="0">
                <a:blipFill dpi="0" rotWithShape="1">
                  <a:blip r:embed="rId2">
                    <a:extLst>
                      <a:ext uri="{28A0092B-C50C-407E-A947-70E740481C1C}">
                        <a14:useLocalDpi xmlns:a14="http://schemas.microsoft.com/office/drawing/2010/main" val="0"/>
                      </a:ext>
                    </a:extLst>
                  </a:blip>
                  <a:srcRect/>
                  <a:stretch>
                    <a:fillRect/>
                  </a:stretch>
                </a:blipFill>
              </a:rPr>
              <a:t>c/ Những bức tranh được vẽ bằng chì màu</a:t>
            </a:r>
            <a:endParaRPr lang="en-US" sz="8800" b="1" dirty="0">
              <a:blipFill dpi="0" rotWithShape="1">
                <a:blip r:embed="rId2">
                  <a:extLst>
                    <a:ext uri="{28A0092B-C50C-407E-A947-70E740481C1C}">
                      <a14:useLocalDpi xmlns:a14="http://schemas.microsoft.com/office/drawing/2010/main" val="0"/>
                    </a:ext>
                  </a:extLst>
                </a:blip>
                <a:srcRect/>
                <a:stretch>
                  <a:fillRect/>
                </a:stretch>
              </a:blipFill>
            </a:endParaRPr>
          </a:p>
        </p:txBody>
      </p:sp>
    </p:spTree>
    <p:extLst>
      <p:ext uri="{BB962C8B-B14F-4D97-AF65-F5344CB8AC3E}">
        <p14:creationId xmlns:p14="http://schemas.microsoft.com/office/powerpoint/2010/main" val="13366426"/>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55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23559"/>
            <a:ext cx="9144000" cy="186204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5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1. Chì màu</a:t>
            </a:r>
            <a:endParaRPr lang="en-US" sz="11500"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4644987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t_so_buc_ve_cua_Heather_Rooney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 y="152400"/>
            <a:ext cx="9150726"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6157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273052_242129359274954_1067986936_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6096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0315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398550_257471997740690_393386719_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81000"/>
            <a:ext cx="6096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210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564px-Mug_of_Coff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865" y="0"/>
            <a:ext cx="7010400" cy="684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479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scontent.fsgn5-1.fna.fbcdn.net/v/t34.0-12/16933711_1641496169493419_987433632_n.png?oh=55025fafcaecde6559a137413ffd5e61&amp;oe=58AFD0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 y="-23559"/>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23559"/>
            <a:ext cx="9144000" cy="186204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500" dirty="0">
                <a:ln w="18415" cmpd="sng">
                  <a:solidFill>
                    <a:schemeClr val="tx1"/>
                  </a:solidFill>
                  <a:prstDash val="solid"/>
                </a:ln>
                <a:solidFill>
                  <a:schemeClr val="tx1"/>
                </a:solidFill>
                <a:effectLst>
                  <a:outerShdw blurRad="63500" dir="3600000" algn="tl" rotWithShape="0">
                    <a:srgbClr val="000000">
                      <a:alpha val="70000"/>
                    </a:srgbClr>
                  </a:outerShdw>
                </a:effectLst>
              </a:rPr>
              <a:t>2</a:t>
            </a:r>
            <a:r>
              <a:rPr lang="en-US" sz="115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 Chì nước</a:t>
            </a:r>
            <a:endParaRPr lang="en-US" sz="11500"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07773986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371600"/>
            <a:ext cx="8077200" cy="3108543"/>
          </a:xfrm>
          <a:prstGeom prst="rect">
            <a:avLst/>
          </a:prstGeom>
        </p:spPr>
        <p:txBody>
          <a:bodyPr wrap="square">
            <a:spAutoFit/>
          </a:bodyPr>
          <a:lstStyle/>
          <a:p>
            <a:r>
              <a:rPr lang="vi-VN" sz="2800" dirty="0">
                <a:solidFill>
                  <a:schemeClr val="bg1"/>
                </a:solidFill>
              </a:rPr>
              <a:t>Chì màu nước (chì màu hòa tan với nước) là một chất liệu mỹ thuật linh hoạt. Loại chì này vừa có thể sử dụng kiểu khô như chì màu thông thường vừa có thể áp dụng kỹ thuật “ướt” để tạo hiệu quả thẩm mỹ như màu nước. Họa sĩ có thể tô chì rồi dùng bút lông ướt làm loang màu, làm mờ đường viền.</a:t>
            </a:r>
          </a:p>
        </p:txBody>
      </p:sp>
      <p:sp>
        <p:nvSpPr>
          <p:cNvPr id="3" name="TextBox 2"/>
          <p:cNvSpPr txBox="1"/>
          <p:nvPr/>
        </p:nvSpPr>
        <p:spPr>
          <a:xfrm>
            <a:off x="772551" y="427834"/>
            <a:ext cx="2903359" cy="707886"/>
          </a:xfrm>
          <a:prstGeom prst="rect">
            <a:avLst/>
          </a:prstGeom>
          <a:noFill/>
        </p:spPr>
        <p:txBody>
          <a:bodyPr wrap="none" rtlCol="0">
            <a:spAutoFit/>
          </a:bodyPr>
          <a:lstStyle/>
          <a:p>
            <a:r>
              <a:rPr lang="en-US" sz="4000" b="1" dirty="0" smtClean="0">
                <a:blipFill dpi="0" rotWithShape="1">
                  <a:blip r:embed="rId2">
                    <a:extLst>
                      <a:ext uri="{28A0092B-C50C-407E-A947-70E740481C1C}">
                        <a14:useLocalDpi xmlns:a14="http://schemas.microsoft.com/office/drawing/2010/main" val="0"/>
                      </a:ext>
                    </a:extLst>
                  </a:blip>
                  <a:srcRect/>
                  <a:stretch>
                    <a:fillRect/>
                  </a:stretch>
                </a:blipFill>
              </a:rPr>
              <a:t>a/ Khái niệm</a:t>
            </a:r>
            <a:endParaRPr lang="en-US" sz="4000" b="1" dirty="0">
              <a:blipFill dpi="0" rotWithShape="1">
                <a:blip r:embed="rId2">
                  <a:extLst>
                    <a:ext uri="{28A0092B-C50C-407E-A947-70E740481C1C}">
                      <a14:useLocalDpi xmlns:a14="http://schemas.microsoft.com/office/drawing/2010/main" val="0"/>
                    </a:ext>
                  </a:extLst>
                </a:blip>
                <a:srcRect/>
                <a:stretch>
                  <a:fillRect/>
                </a:stretch>
              </a:blipFill>
            </a:endParaRPr>
          </a:p>
        </p:txBody>
      </p:sp>
    </p:spTree>
    <p:extLst>
      <p:ext uri="{BB962C8B-B14F-4D97-AF65-F5344CB8AC3E}">
        <p14:creationId xmlns:p14="http://schemas.microsoft.com/office/powerpoint/2010/main" val="22056438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057400"/>
            <a:ext cx="8001000" cy="2800767"/>
          </a:xfrm>
          <a:prstGeom prst="rect">
            <a:avLst/>
          </a:prstGeom>
          <a:noFill/>
        </p:spPr>
        <p:txBody>
          <a:bodyPr wrap="square" rtlCol="0">
            <a:spAutoFit/>
          </a:bodyPr>
          <a:lstStyle/>
          <a:p>
            <a:pPr algn="ctr"/>
            <a:r>
              <a:rPr lang="en-US" sz="8800" b="1" dirty="0" smtClean="0">
                <a:blipFill dpi="0" rotWithShape="1">
                  <a:blip r:embed="rId2">
                    <a:extLst>
                      <a:ext uri="{28A0092B-C50C-407E-A947-70E740481C1C}">
                        <a14:useLocalDpi xmlns:a14="http://schemas.microsoft.com/office/drawing/2010/main" val="0"/>
                      </a:ext>
                    </a:extLst>
                  </a:blip>
                  <a:srcRect/>
                  <a:stretch>
                    <a:fillRect/>
                  </a:stretch>
                </a:blipFill>
              </a:rPr>
              <a:t>b/ Một số nhãn hiệu chì nước</a:t>
            </a:r>
            <a:endParaRPr lang="en-US" sz="8800" b="1" dirty="0">
              <a:blipFill dpi="0" rotWithShape="1">
                <a:blip r:embed="rId2">
                  <a:extLst>
                    <a:ext uri="{28A0092B-C50C-407E-A947-70E740481C1C}">
                      <a14:useLocalDpi xmlns:a14="http://schemas.microsoft.com/office/drawing/2010/main" val="0"/>
                    </a:ext>
                  </a:extLst>
                </a:blip>
                <a:srcRect/>
                <a:stretch>
                  <a:fillRect/>
                </a:stretch>
              </a:blipFill>
            </a:endParaRPr>
          </a:p>
        </p:txBody>
      </p:sp>
    </p:spTree>
    <p:extLst>
      <p:ext uri="{BB962C8B-B14F-4D97-AF65-F5344CB8AC3E}">
        <p14:creationId xmlns:p14="http://schemas.microsoft.com/office/powerpoint/2010/main" val="3081313555"/>
      </p:ext>
    </p:extLst>
  </p:cSld>
  <p:clrMapOvr>
    <a:masterClrMapping/>
  </p:clrMapOvr>
  <p:transition spd="slow">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content.fsgn5-1.fna.fbcdn.net/v/t34.0-12/16976219_1641864032789966_1591697279_n.jpg?oh=1f5ce94602fa3fc11289c2067652fcf7&amp;oe=58B0F4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8763000" cy="50697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22357" y="5867400"/>
            <a:ext cx="6823086" cy="584775"/>
          </a:xfrm>
          <a:prstGeom prst="rect">
            <a:avLst/>
          </a:prstGeom>
        </p:spPr>
        <p:txBody>
          <a:bodyPr wrap="none">
            <a:spAutoFit/>
          </a:bodyPr>
          <a:lstStyle/>
          <a:p>
            <a:r>
              <a:rPr lang="it-IT" sz="3200" b="1" dirty="0">
                <a:solidFill>
                  <a:schemeClr val="bg1"/>
                </a:solidFill>
              </a:rPr>
              <a:t>Caran d’Ache Supracolor Soft Aquarelle</a:t>
            </a:r>
          </a:p>
        </p:txBody>
      </p:sp>
    </p:spTree>
    <p:extLst>
      <p:ext uri="{BB962C8B-B14F-4D97-AF65-F5344CB8AC3E}">
        <p14:creationId xmlns:p14="http://schemas.microsoft.com/office/powerpoint/2010/main" val="13460591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content.fsgn5-1.fna.fbcdn.net/v/t34.0-12/16976445_1641863992789970_388028402_n.jpg?oh=431a78189f3e6400c830085d4f28feed&amp;oe=58B100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28599"/>
            <a:ext cx="8836026" cy="5334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89545" y="5867400"/>
            <a:ext cx="7164910" cy="584775"/>
          </a:xfrm>
          <a:prstGeom prst="rect">
            <a:avLst/>
          </a:prstGeom>
        </p:spPr>
        <p:txBody>
          <a:bodyPr wrap="none">
            <a:spAutoFit/>
          </a:bodyPr>
          <a:lstStyle/>
          <a:p>
            <a:r>
              <a:rPr lang="vi-VN" sz="3200" b="1" dirty="0">
                <a:solidFill>
                  <a:schemeClr val="bg1"/>
                </a:solidFill>
              </a:rPr>
              <a:t>Lyra Rembrandt Polycolor Premium</a:t>
            </a:r>
          </a:p>
        </p:txBody>
      </p:sp>
    </p:spTree>
    <p:extLst>
      <p:ext uri="{BB962C8B-B14F-4D97-AF65-F5344CB8AC3E}">
        <p14:creationId xmlns:p14="http://schemas.microsoft.com/office/powerpoint/2010/main" val="40801930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content.fsgn5-1.fna.fbcdn.net/v/t34.0-12/16923757_1641864082789961_1891800426_n.jpg?oh=1127a34f9da1ee1673bbc1a7e9c5829e&amp;oe=58B165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4008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43932" y="2890390"/>
            <a:ext cx="1915909" cy="1077218"/>
          </a:xfrm>
          <a:prstGeom prst="rect">
            <a:avLst/>
          </a:prstGeom>
        </p:spPr>
        <p:txBody>
          <a:bodyPr wrap="none">
            <a:spAutoFit/>
          </a:bodyPr>
          <a:lstStyle/>
          <a:p>
            <a:pPr algn="ctr"/>
            <a:r>
              <a:rPr lang="vi-VN" sz="3200" b="1" dirty="0">
                <a:solidFill>
                  <a:schemeClr val="bg1"/>
                </a:solidFill>
              </a:rPr>
              <a:t>Derwent </a:t>
            </a:r>
            <a:endParaRPr lang="vi-VN" sz="3200" b="1" dirty="0" smtClean="0">
              <a:solidFill>
                <a:schemeClr val="bg1"/>
              </a:solidFill>
            </a:endParaRPr>
          </a:p>
          <a:p>
            <a:pPr algn="ctr"/>
            <a:r>
              <a:rPr lang="vi-VN" sz="3200" b="1" dirty="0" smtClean="0">
                <a:solidFill>
                  <a:schemeClr val="bg1"/>
                </a:solidFill>
              </a:rPr>
              <a:t>Inktense</a:t>
            </a:r>
            <a:endParaRPr lang="vi-VN" sz="3200" b="1" dirty="0">
              <a:solidFill>
                <a:schemeClr val="bg1"/>
              </a:solidFill>
            </a:endParaRPr>
          </a:p>
        </p:txBody>
      </p:sp>
    </p:spTree>
    <p:extLst>
      <p:ext uri="{BB962C8B-B14F-4D97-AF65-F5344CB8AC3E}">
        <p14:creationId xmlns:p14="http://schemas.microsoft.com/office/powerpoint/2010/main" val="1811758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3771" y="738909"/>
            <a:ext cx="8534400" cy="1938992"/>
          </a:xfrm>
          <a:prstGeom prst="rect">
            <a:avLst/>
          </a:prstGeom>
          <a:noFill/>
          <a:ln>
            <a:noFill/>
          </a:ln>
        </p:spPr>
        <p:txBody>
          <a:bodyPr wrap="square">
            <a:spAutoFit/>
          </a:bodyPr>
          <a:lstStyle/>
          <a:p>
            <a:pPr algn="just"/>
            <a:r>
              <a:rPr lang="vi-VN" sz="2400" b="1" dirty="0">
                <a:solidFill>
                  <a:schemeClr val="bg1"/>
                </a:solidFill>
              </a:rPr>
              <a:t>Chì màu</a:t>
            </a:r>
            <a:r>
              <a:rPr lang="vi-VN" sz="2400" dirty="0">
                <a:solidFill>
                  <a:schemeClr val="bg1"/>
                </a:solidFill>
              </a:rPr>
              <a:t> (coloured pencil, colored pencil hoặc pencil crayon) là dụng cụ mỹ thuật được cấu tạo từ lõi hạt sắc tố bên trong vỏ gỗ hình trụ. Không giống chì graphite hay chì than, lõi chì màu có gốc dầu hoặc gốc sáp, chứa pigment (hạt sắc tố), chất phụ gia và chất kết dính với tỉ lệ khác nhau.</a:t>
            </a:r>
            <a:endParaRPr lang="en-US" sz="2400" dirty="0">
              <a:solidFill>
                <a:schemeClr val="bg1"/>
              </a:solidFill>
            </a:endParaRPr>
          </a:p>
        </p:txBody>
      </p:sp>
      <p:sp>
        <p:nvSpPr>
          <p:cNvPr id="6" name="TextBox 5"/>
          <p:cNvSpPr txBox="1"/>
          <p:nvPr/>
        </p:nvSpPr>
        <p:spPr>
          <a:xfrm>
            <a:off x="457200" y="73891"/>
            <a:ext cx="2903359" cy="707886"/>
          </a:xfrm>
          <a:prstGeom prst="rect">
            <a:avLst/>
          </a:prstGeom>
          <a:noFill/>
        </p:spPr>
        <p:txBody>
          <a:bodyPr wrap="none" rtlCol="0">
            <a:spAutoFit/>
          </a:bodyPr>
          <a:lstStyle/>
          <a:p>
            <a:r>
              <a:rPr lang="en-US" sz="4000" b="1" dirty="0" smtClean="0">
                <a:blipFill dpi="0" rotWithShape="1">
                  <a:blip r:embed="rId2">
                    <a:extLst>
                      <a:ext uri="{28A0092B-C50C-407E-A947-70E740481C1C}">
                        <a14:useLocalDpi xmlns:a14="http://schemas.microsoft.com/office/drawing/2010/main" val="0"/>
                      </a:ext>
                    </a:extLst>
                  </a:blip>
                  <a:srcRect/>
                  <a:stretch>
                    <a:fillRect/>
                  </a:stretch>
                </a:blipFill>
              </a:rPr>
              <a:t>a/ Khái</a:t>
            </a:r>
            <a:r>
              <a:rPr lang="en-US" sz="4000" b="1" dirty="0">
                <a:blipFill dpi="0" rotWithShape="1">
                  <a:blip r:embed="rId2">
                    <a:extLst>
                      <a:ext uri="{28A0092B-C50C-407E-A947-70E740481C1C}">
                        <a14:useLocalDpi xmlns:a14="http://schemas.microsoft.com/office/drawing/2010/main" val="0"/>
                      </a:ext>
                    </a:extLst>
                  </a:blip>
                  <a:srcRect/>
                  <a:stretch>
                    <a:fillRect/>
                  </a:stretch>
                </a:blipFill>
              </a:rPr>
              <a:t> </a:t>
            </a:r>
            <a:r>
              <a:rPr lang="en-US" sz="4000" b="1" dirty="0" smtClean="0">
                <a:blipFill dpi="0" rotWithShape="1">
                  <a:blip r:embed="rId2">
                    <a:extLst>
                      <a:ext uri="{28A0092B-C50C-407E-A947-70E740481C1C}">
                        <a14:useLocalDpi xmlns:a14="http://schemas.microsoft.com/office/drawing/2010/main" val="0"/>
                      </a:ext>
                    </a:extLst>
                  </a:blip>
                  <a:srcRect/>
                  <a:stretch>
                    <a:fillRect/>
                  </a:stretch>
                </a:blipFill>
              </a:rPr>
              <a:t>niệm</a:t>
            </a:r>
            <a:endParaRPr lang="en-US" sz="4000" b="1" dirty="0">
              <a:blipFill dpi="0" rotWithShape="1">
                <a:blip r:embed="rId2">
                  <a:extLst>
                    <a:ext uri="{28A0092B-C50C-407E-A947-70E740481C1C}">
                      <a14:useLocalDpi xmlns:a14="http://schemas.microsoft.com/office/drawing/2010/main" val="0"/>
                    </a:ext>
                  </a:extLst>
                </a:blip>
                <a:srcRect/>
                <a:stretch>
                  <a:fillRect/>
                </a:stretch>
              </a:blip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681418"/>
            <a:ext cx="6754091" cy="383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9818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up)">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content.fsgn5-1.fna.fbcdn.net/v/t34.0-12/16924031_1641864016123301_1528160993_n.jpg?oh=ed533ee89e2ea1e7d569d5c146dce202&amp;oe=58B0DD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5" y="0"/>
            <a:ext cx="9146345" cy="54618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49697" y="5791200"/>
            <a:ext cx="4042260" cy="584775"/>
          </a:xfrm>
          <a:prstGeom prst="rect">
            <a:avLst/>
          </a:prstGeom>
        </p:spPr>
        <p:txBody>
          <a:bodyPr wrap="none">
            <a:spAutoFit/>
          </a:bodyPr>
          <a:lstStyle/>
          <a:p>
            <a:r>
              <a:rPr lang="vi-VN" sz="3200" b="1" dirty="0">
                <a:solidFill>
                  <a:schemeClr val="bg1"/>
                </a:solidFill>
              </a:rPr>
              <a:t>Derwent Watercolor</a:t>
            </a:r>
          </a:p>
        </p:txBody>
      </p:sp>
    </p:spTree>
    <p:extLst>
      <p:ext uri="{BB962C8B-B14F-4D97-AF65-F5344CB8AC3E}">
        <p14:creationId xmlns:p14="http://schemas.microsoft.com/office/powerpoint/2010/main" val="41525886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scontent.fsgn5-1.fna.fbcdn.net/v/t34.0-12/16924077_1641864026123300_2143529432_n.jpg?oh=ef3785d7090f83b430266db5ecb10e6c&amp;oe=58B1562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 y="0"/>
            <a:ext cx="9149862"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84135" y="5853333"/>
            <a:ext cx="6568593" cy="584775"/>
          </a:xfrm>
          <a:prstGeom prst="rect">
            <a:avLst/>
          </a:prstGeom>
        </p:spPr>
        <p:txBody>
          <a:bodyPr wrap="none">
            <a:spAutoFit/>
          </a:bodyPr>
          <a:lstStyle/>
          <a:p>
            <a:r>
              <a:rPr lang="vi-VN" sz="3200" b="1" dirty="0">
                <a:solidFill>
                  <a:schemeClr val="bg1"/>
                </a:solidFill>
              </a:rPr>
              <a:t>Caran d’Ache Museum </a:t>
            </a:r>
            <a:r>
              <a:rPr lang="vi-VN" sz="3200" b="1" dirty="0" smtClean="0">
                <a:solidFill>
                  <a:schemeClr val="bg1"/>
                </a:solidFill>
              </a:rPr>
              <a:t>Aquarelle</a:t>
            </a:r>
            <a:endParaRPr lang="vi-VN" sz="3200" b="1" dirty="0">
              <a:solidFill>
                <a:schemeClr val="bg1"/>
              </a:solidFill>
            </a:endParaRPr>
          </a:p>
        </p:txBody>
      </p:sp>
    </p:spTree>
    <p:extLst>
      <p:ext uri="{BB962C8B-B14F-4D97-AF65-F5344CB8AC3E}">
        <p14:creationId xmlns:p14="http://schemas.microsoft.com/office/powerpoint/2010/main" val="26956363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295400"/>
            <a:ext cx="8610600" cy="4154984"/>
          </a:xfrm>
          <a:prstGeom prst="rect">
            <a:avLst/>
          </a:prstGeom>
          <a:noFill/>
        </p:spPr>
        <p:txBody>
          <a:bodyPr wrap="square" rtlCol="0">
            <a:spAutoFit/>
          </a:bodyPr>
          <a:lstStyle/>
          <a:p>
            <a:pPr algn="ctr"/>
            <a:r>
              <a:rPr lang="en-US" sz="8800" b="1" dirty="0" smtClean="0">
                <a:blipFill dpi="0" rotWithShape="1">
                  <a:blip r:embed="rId2">
                    <a:extLst>
                      <a:ext uri="{28A0092B-C50C-407E-A947-70E740481C1C}">
                        <a14:useLocalDpi xmlns:a14="http://schemas.microsoft.com/office/drawing/2010/main" val="0"/>
                      </a:ext>
                    </a:extLst>
                  </a:blip>
                  <a:srcRect/>
                  <a:stretch>
                    <a:fillRect/>
                  </a:stretch>
                </a:blipFill>
              </a:rPr>
              <a:t>c/ Những bức tranh được vẽ bằng chì nước</a:t>
            </a:r>
            <a:endParaRPr lang="en-US" sz="8800" b="1" dirty="0">
              <a:blipFill dpi="0" rotWithShape="1">
                <a:blip r:embed="rId2">
                  <a:extLst>
                    <a:ext uri="{28A0092B-C50C-407E-A947-70E740481C1C}">
                      <a14:useLocalDpi xmlns:a14="http://schemas.microsoft.com/office/drawing/2010/main" val="0"/>
                    </a:ext>
                  </a:extLst>
                </a:blip>
                <a:srcRect/>
                <a:stretch>
                  <a:fillRect/>
                </a:stretch>
              </a:blipFill>
            </a:endParaRPr>
          </a:p>
        </p:txBody>
      </p:sp>
    </p:spTree>
    <p:extLst>
      <p:ext uri="{BB962C8B-B14F-4D97-AF65-F5344CB8AC3E}">
        <p14:creationId xmlns:p14="http://schemas.microsoft.com/office/powerpoint/2010/main" val="727539038"/>
      </p:ext>
    </p:extLst>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scontent.fsgn5-1.fna.fbcdn.net/v/t34.0-12/16924222_1641874179455618_1496483793_n.jpg?oh=3bc5239774b563fbc30e521c821d99d0&amp;oe=58B2136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206"/>
            <a:ext cx="8229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6035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scontent.fsgn5-1.fna.fbcdn.net/v/t34.0-12/16977030_1641874209455615_1882336818_n.jpg?oh=e04f3088d577e83739d23ffd9bc86810&amp;oe=58B0F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7664"/>
            <a:ext cx="7315200" cy="6780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1351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scontent.fsgn5-1.fna.fbcdn.net/v/t34.0-12/16933839_1641874239455612_1539431446_n.jpg?oh=ae7f6c7040addc7d6c22be2b5d47293e&amp;oe=58B0FF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77724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2543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content.fsgn5-1.fna.fbcdn.net/v/t34.0-12/16923341_1641876932788676_870643504_n.jpg?oh=20f239b70dc70240f0c1edd622cb83cb&amp;oe=58B0F5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8" y="-23560"/>
            <a:ext cx="9234268" cy="68815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23559"/>
            <a:ext cx="9144000" cy="186204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5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3. Màu nước</a:t>
            </a:r>
            <a:endParaRPr lang="en-US" sz="11500"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7120814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0999" y="685800"/>
            <a:ext cx="8458199" cy="3046988"/>
          </a:xfrm>
          <a:prstGeom prst="rect">
            <a:avLst/>
          </a:prstGeom>
        </p:spPr>
        <p:txBody>
          <a:bodyPr wrap="square">
            <a:spAutoFit/>
          </a:bodyPr>
          <a:lstStyle/>
          <a:p>
            <a:r>
              <a:rPr lang="vi-VN" sz="2400" dirty="0">
                <a:solidFill>
                  <a:schemeClr val="bg1"/>
                </a:solidFill>
              </a:rPr>
              <a:t>Màu nước làm từ hạt sắc tố (pigment) nghiền mịn và chất nghiền màu gồm nước tinh chế và gôm Arabic. Gôm Arabic triết xuất từ 2 loài cây keo, nên còn gọi là gôm keo. Gôm Arabic kết dính hạt sắc tố với nền khi nước bốc hơi hết trong quá trình khô. Gôm arabic làm chậm chuyển động của màu khi wash, nhiều họa sĩ cho thêm gôm Arabic để dễ kiểm soát màu. Tính chất của màu nước phụ thuộc vào tính chất của hạt sắc tố và chất kết dính được dùng.</a:t>
            </a:r>
          </a:p>
        </p:txBody>
      </p:sp>
      <p:sp>
        <p:nvSpPr>
          <p:cNvPr id="3" name="TextBox 2"/>
          <p:cNvSpPr txBox="1"/>
          <p:nvPr/>
        </p:nvSpPr>
        <p:spPr>
          <a:xfrm>
            <a:off x="772551" y="112331"/>
            <a:ext cx="2903359" cy="707886"/>
          </a:xfrm>
          <a:prstGeom prst="rect">
            <a:avLst/>
          </a:prstGeom>
          <a:noFill/>
        </p:spPr>
        <p:txBody>
          <a:bodyPr wrap="none" rtlCol="0">
            <a:spAutoFit/>
          </a:bodyPr>
          <a:lstStyle/>
          <a:p>
            <a:r>
              <a:rPr lang="en-US" sz="4000" b="1" dirty="0" smtClean="0">
                <a:blipFill dpi="0" rotWithShape="1">
                  <a:blip r:embed="rId2">
                    <a:extLst>
                      <a:ext uri="{28A0092B-C50C-407E-A947-70E740481C1C}">
                        <a14:useLocalDpi xmlns:a14="http://schemas.microsoft.com/office/drawing/2010/main" val="0"/>
                      </a:ext>
                    </a:extLst>
                  </a:blip>
                  <a:srcRect/>
                  <a:stretch>
                    <a:fillRect/>
                  </a:stretch>
                </a:blipFill>
              </a:rPr>
              <a:t>a/ Khái niệm</a:t>
            </a:r>
            <a:endParaRPr lang="en-US" sz="4000" b="1" dirty="0">
              <a:blipFill dpi="0" rotWithShape="1">
                <a:blip r:embed="rId2">
                  <a:extLst>
                    <a:ext uri="{28A0092B-C50C-407E-A947-70E740481C1C}">
                      <a14:useLocalDpi xmlns:a14="http://schemas.microsoft.com/office/drawing/2010/main" val="0"/>
                    </a:ext>
                  </a:extLst>
                </a:blip>
                <a:srcRect/>
                <a:stretch>
                  <a:fillRect/>
                </a:stretch>
              </a:blip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652" y="3732788"/>
            <a:ext cx="2771775"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3354" y="3732788"/>
            <a:ext cx="3492965"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0999" y="6172200"/>
            <a:ext cx="4108241" cy="461665"/>
          </a:xfrm>
          <a:prstGeom prst="rect">
            <a:avLst/>
          </a:prstGeom>
        </p:spPr>
        <p:txBody>
          <a:bodyPr wrap="none">
            <a:spAutoFit/>
          </a:bodyPr>
          <a:lstStyle/>
          <a:p>
            <a:r>
              <a:rPr lang="it-IT" sz="2400" i="1" dirty="0">
                <a:solidFill>
                  <a:schemeClr val="bg1"/>
                </a:solidFill>
              </a:rPr>
              <a:t>Hạt sắc tố ultramarine tự nhiên</a:t>
            </a:r>
            <a:endParaRPr lang="vi-VN" sz="2400" dirty="0">
              <a:solidFill>
                <a:schemeClr val="bg1"/>
              </a:solidFill>
            </a:endParaRPr>
          </a:p>
        </p:txBody>
      </p:sp>
      <p:sp>
        <p:nvSpPr>
          <p:cNvPr id="5" name="Rectangle 4"/>
          <p:cNvSpPr/>
          <p:nvPr/>
        </p:nvSpPr>
        <p:spPr>
          <a:xfrm>
            <a:off x="5745275" y="6172199"/>
            <a:ext cx="1776448" cy="461665"/>
          </a:xfrm>
          <a:prstGeom prst="rect">
            <a:avLst/>
          </a:prstGeom>
        </p:spPr>
        <p:txBody>
          <a:bodyPr wrap="none">
            <a:spAutoFit/>
          </a:bodyPr>
          <a:lstStyle/>
          <a:p>
            <a:r>
              <a:rPr lang="vi-VN" sz="2400" i="1" dirty="0">
                <a:solidFill>
                  <a:schemeClr val="bg1"/>
                </a:solidFill>
              </a:rPr>
              <a:t>G</a:t>
            </a:r>
            <a:r>
              <a:rPr lang="vi-VN" sz="2400" i="1" dirty="0" smtClean="0">
                <a:solidFill>
                  <a:schemeClr val="bg1"/>
                </a:solidFill>
              </a:rPr>
              <a:t>ôm </a:t>
            </a:r>
            <a:r>
              <a:rPr lang="vi-VN" sz="2400" i="1" dirty="0">
                <a:solidFill>
                  <a:schemeClr val="bg1"/>
                </a:solidFill>
              </a:rPr>
              <a:t>arabic</a:t>
            </a:r>
            <a:endParaRPr lang="vi-VN" sz="2400" dirty="0">
              <a:solidFill>
                <a:schemeClr val="bg1"/>
              </a:solidFill>
            </a:endParaRPr>
          </a:p>
        </p:txBody>
      </p:sp>
    </p:spTree>
    <p:extLst>
      <p:ext uri="{BB962C8B-B14F-4D97-AF65-F5344CB8AC3E}">
        <p14:creationId xmlns:p14="http://schemas.microsoft.com/office/powerpoint/2010/main" val="9763284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386"/>
                                        </p:tgtEl>
                                        <p:attrNameLst>
                                          <p:attrName>style.visibility</p:attrName>
                                        </p:attrNameLst>
                                      </p:cBhvr>
                                      <p:to>
                                        <p:strVal val="visible"/>
                                      </p:to>
                                    </p:set>
                                    <p:animEffect transition="in" filter="fade">
                                      <p:cBhvr>
                                        <p:cTn id="17" dur="1000"/>
                                        <p:tgtEl>
                                          <p:spTgt spid="16386"/>
                                        </p:tgtEl>
                                      </p:cBhvr>
                                    </p:animEffect>
                                    <p:anim calcmode="lin" valueType="num">
                                      <p:cBhvr>
                                        <p:cTn id="18" dur="1000" fill="hold"/>
                                        <p:tgtEl>
                                          <p:spTgt spid="16386"/>
                                        </p:tgtEl>
                                        <p:attrNameLst>
                                          <p:attrName>ppt_x</p:attrName>
                                        </p:attrNameLst>
                                      </p:cBhvr>
                                      <p:tavLst>
                                        <p:tav tm="0">
                                          <p:val>
                                            <p:strVal val="#ppt_x"/>
                                          </p:val>
                                        </p:tav>
                                        <p:tav tm="100000">
                                          <p:val>
                                            <p:strVal val="#ppt_x"/>
                                          </p:val>
                                        </p:tav>
                                      </p:tavLst>
                                    </p:anim>
                                    <p:anim calcmode="lin" valueType="num">
                                      <p:cBhvr>
                                        <p:cTn id="19" dur="1000" fill="hold"/>
                                        <p:tgtEl>
                                          <p:spTgt spid="1638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387"/>
                                        </p:tgtEl>
                                        <p:attrNameLst>
                                          <p:attrName>style.visibility</p:attrName>
                                        </p:attrNameLst>
                                      </p:cBhvr>
                                      <p:to>
                                        <p:strVal val="visible"/>
                                      </p:to>
                                    </p:set>
                                    <p:animEffect transition="in" filter="fade">
                                      <p:cBhvr>
                                        <p:cTn id="22" dur="1000"/>
                                        <p:tgtEl>
                                          <p:spTgt spid="16387"/>
                                        </p:tgtEl>
                                      </p:cBhvr>
                                    </p:animEffect>
                                    <p:anim calcmode="lin" valueType="num">
                                      <p:cBhvr>
                                        <p:cTn id="23" dur="1000" fill="hold"/>
                                        <p:tgtEl>
                                          <p:spTgt spid="16387"/>
                                        </p:tgtEl>
                                        <p:attrNameLst>
                                          <p:attrName>ppt_x</p:attrName>
                                        </p:attrNameLst>
                                      </p:cBhvr>
                                      <p:tavLst>
                                        <p:tav tm="0">
                                          <p:val>
                                            <p:strVal val="#ppt_x"/>
                                          </p:val>
                                        </p:tav>
                                        <p:tav tm="100000">
                                          <p:val>
                                            <p:strVal val="#ppt_x"/>
                                          </p:val>
                                        </p:tav>
                                      </p:tavLst>
                                    </p:anim>
                                    <p:anim calcmode="lin" valueType="num">
                                      <p:cBhvr>
                                        <p:cTn id="24" dur="1000" fill="hold"/>
                                        <p:tgtEl>
                                          <p:spTgt spid="1638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057400"/>
            <a:ext cx="8001000" cy="2800767"/>
          </a:xfrm>
          <a:prstGeom prst="rect">
            <a:avLst/>
          </a:prstGeom>
          <a:noFill/>
        </p:spPr>
        <p:txBody>
          <a:bodyPr wrap="square" rtlCol="0">
            <a:spAutoFit/>
          </a:bodyPr>
          <a:lstStyle/>
          <a:p>
            <a:pPr algn="ctr"/>
            <a:r>
              <a:rPr lang="en-US" sz="8800" b="1" dirty="0" smtClean="0">
                <a:blipFill dpi="0" rotWithShape="1">
                  <a:blip r:embed="rId2">
                    <a:extLst>
                      <a:ext uri="{28A0092B-C50C-407E-A947-70E740481C1C}">
                        <a14:useLocalDpi xmlns:a14="http://schemas.microsoft.com/office/drawing/2010/main" val="0"/>
                      </a:ext>
                    </a:extLst>
                  </a:blip>
                  <a:srcRect/>
                  <a:stretch>
                    <a:fillRect/>
                  </a:stretch>
                </a:blipFill>
              </a:rPr>
              <a:t>b/ Một số nhãn hiệu màu nước</a:t>
            </a:r>
            <a:endParaRPr lang="en-US" sz="8800" b="1" dirty="0">
              <a:blipFill dpi="0" rotWithShape="1">
                <a:blip r:embed="rId2">
                  <a:extLst>
                    <a:ext uri="{28A0092B-C50C-407E-A947-70E740481C1C}">
                      <a14:useLocalDpi xmlns:a14="http://schemas.microsoft.com/office/drawing/2010/main" val="0"/>
                    </a:ext>
                  </a:extLst>
                </a:blip>
                <a:srcRect/>
                <a:stretch>
                  <a:fillRect/>
                </a:stretch>
              </a:blipFill>
            </a:endParaRPr>
          </a:p>
        </p:txBody>
      </p:sp>
    </p:spTree>
    <p:extLst>
      <p:ext uri="{BB962C8B-B14F-4D97-AF65-F5344CB8AC3E}">
        <p14:creationId xmlns:p14="http://schemas.microsoft.com/office/powerpoint/2010/main" val="3467751755"/>
      </p:ext>
    </p:extLst>
  </p:cSld>
  <p:clrMapOvr>
    <a:masterClrMapping/>
  </p:clrMapOvr>
  <p:transition spd="slow">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153400" cy="5116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451712" y="5867400"/>
            <a:ext cx="2164375" cy="584775"/>
          </a:xfrm>
          <a:prstGeom prst="rect">
            <a:avLst/>
          </a:prstGeom>
        </p:spPr>
        <p:txBody>
          <a:bodyPr wrap="none">
            <a:spAutoFit/>
          </a:bodyPr>
          <a:lstStyle/>
          <a:p>
            <a:r>
              <a:rPr lang="vi-VN" sz="3200" b="1" dirty="0">
                <a:solidFill>
                  <a:schemeClr val="bg1"/>
                </a:solidFill>
              </a:rPr>
              <a:t>Leningrad</a:t>
            </a:r>
          </a:p>
        </p:txBody>
      </p:sp>
    </p:spTree>
    <p:extLst>
      <p:ext uri="{BB962C8B-B14F-4D97-AF65-F5344CB8AC3E}">
        <p14:creationId xmlns:p14="http://schemas.microsoft.com/office/powerpoint/2010/main" val="33939415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0"/>
            <a:ext cx="9144000" cy="1631216"/>
          </a:xfrm>
          <a:prstGeom prst="rect">
            <a:avLst/>
          </a:prstGeom>
        </p:spPr>
        <p:txBody>
          <a:bodyPr wrap="square">
            <a:spAutoFit/>
          </a:bodyPr>
          <a:lstStyle/>
          <a:p>
            <a:r>
              <a:rPr lang="vi-VN" sz="2000" dirty="0">
                <a:solidFill>
                  <a:schemeClr val="bg1"/>
                </a:solidFill>
              </a:rPr>
              <a:t>Các tiêu chí để xác định chất lượng và giá thành của chì màu là: nồng độ pigment trong lõi, độ chịu sáng của pigment, độ bền của chì màu, độ mềm của lõi. Nói chung, không có sự khác nhau về chất lượng giữa chì màu gốc sáp và gốc dầu hay chì màu nước, tuy nhiên một số nhà sản xuất xếp loại chì màu nước có độ chịu sáng kém hơn chì khô gốc dầu/gốc sáp cùng hãng.</a:t>
            </a:r>
            <a:endParaRPr lang="en-US" sz="2000" dirty="0">
              <a:solidFill>
                <a:schemeClr val="bg1"/>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985"/>
          <a:stretch/>
        </p:blipFill>
        <p:spPr bwMode="auto">
          <a:xfrm>
            <a:off x="209550" y="1905000"/>
            <a:ext cx="4667250" cy="42951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0081" y="1885950"/>
            <a:ext cx="3595319" cy="42951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8232" y="6154170"/>
            <a:ext cx="4029886" cy="523220"/>
          </a:xfrm>
          <a:prstGeom prst="rect">
            <a:avLst/>
          </a:prstGeom>
          <a:noFill/>
        </p:spPr>
        <p:txBody>
          <a:bodyPr wrap="none" rtlCol="0">
            <a:spAutoFit/>
          </a:bodyPr>
          <a:lstStyle/>
          <a:p>
            <a:r>
              <a:rPr lang="en-US" sz="2800" b="1" dirty="0" smtClean="0">
                <a:solidFill>
                  <a:schemeClr val="bg1"/>
                </a:solidFill>
              </a:rPr>
              <a:t>Màu </a:t>
            </a:r>
            <a:r>
              <a:rPr lang="en-US" sz="2800" b="1" dirty="0" err="1" smtClean="0">
                <a:solidFill>
                  <a:schemeClr val="bg1"/>
                </a:solidFill>
              </a:rPr>
              <a:t>MasterArt</a:t>
            </a:r>
            <a:r>
              <a:rPr lang="en-US" sz="2800" b="1" dirty="0" smtClean="0">
                <a:solidFill>
                  <a:schemeClr val="bg1"/>
                </a:solidFill>
              </a:rPr>
              <a:t> (</a:t>
            </a:r>
            <a:r>
              <a:rPr lang="en-US" sz="2800" b="1" dirty="0" err="1" smtClean="0">
                <a:solidFill>
                  <a:schemeClr val="bg1"/>
                </a:solidFill>
              </a:rPr>
              <a:t>Thái</a:t>
            </a:r>
            <a:r>
              <a:rPr lang="en-US" sz="2800" b="1" dirty="0" smtClean="0">
                <a:solidFill>
                  <a:schemeClr val="bg1"/>
                </a:solidFill>
              </a:rPr>
              <a:t> </a:t>
            </a:r>
            <a:r>
              <a:rPr lang="en-US" sz="2800" b="1" dirty="0" err="1" smtClean="0">
                <a:solidFill>
                  <a:schemeClr val="bg1"/>
                </a:solidFill>
              </a:rPr>
              <a:t>Lan</a:t>
            </a:r>
            <a:r>
              <a:rPr lang="en-US" sz="2800" b="1" dirty="0" smtClean="0">
                <a:solidFill>
                  <a:schemeClr val="bg1"/>
                </a:solidFill>
              </a:rPr>
              <a:t>)</a:t>
            </a:r>
            <a:endParaRPr lang="en-US" sz="2800" b="1" dirty="0">
              <a:solidFill>
                <a:schemeClr val="bg1"/>
              </a:solidFill>
            </a:endParaRPr>
          </a:p>
        </p:txBody>
      </p:sp>
      <p:sp>
        <p:nvSpPr>
          <p:cNvPr id="6" name="TextBox 5"/>
          <p:cNvSpPr txBox="1"/>
          <p:nvPr/>
        </p:nvSpPr>
        <p:spPr>
          <a:xfrm>
            <a:off x="5176631" y="6207888"/>
            <a:ext cx="3882217" cy="523220"/>
          </a:xfrm>
          <a:prstGeom prst="rect">
            <a:avLst/>
          </a:prstGeom>
          <a:noFill/>
        </p:spPr>
        <p:txBody>
          <a:bodyPr wrap="none" rtlCol="0">
            <a:spAutoFit/>
          </a:bodyPr>
          <a:lstStyle/>
          <a:p>
            <a:r>
              <a:rPr lang="en-US" sz="2800" b="1" dirty="0" err="1" smtClean="0">
                <a:solidFill>
                  <a:schemeClr val="bg1"/>
                </a:solidFill>
              </a:rPr>
              <a:t>Màu</a:t>
            </a:r>
            <a:r>
              <a:rPr lang="en-US" sz="2800" b="1" dirty="0" smtClean="0">
                <a:solidFill>
                  <a:schemeClr val="bg1"/>
                </a:solidFill>
              </a:rPr>
              <a:t> Faber-Castell  (</a:t>
            </a:r>
            <a:r>
              <a:rPr lang="en-US" sz="2800" b="1" dirty="0" err="1" smtClean="0">
                <a:solidFill>
                  <a:schemeClr val="bg1"/>
                </a:solidFill>
              </a:rPr>
              <a:t>Đức</a:t>
            </a:r>
            <a:r>
              <a:rPr lang="en-US" sz="2800" b="1" dirty="0" smtClean="0">
                <a:solidFill>
                  <a:schemeClr val="bg1"/>
                </a:solidFill>
              </a:rPr>
              <a:t>)</a:t>
            </a:r>
            <a:endParaRPr lang="en-US" sz="2800" b="1" dirty="0">
              <a:solidFill>
                <a:schemeClr val="bg1"/>
              </a:solidFill>
            </a:endParaRPr>
          </a:p>
        </p:txBody>
      </p:sp>
    </p:spTree>
    <p:extLst>
      <p:ext uri="{BB962C8B-B14F-4D97-AF65-F5344CB8AC3E}">
        <p14:creationId xmlns:p14="http://schemas.microsoft.com/office/powerpoint/2010/main" val="42455303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heel(1)">
                                      <p:cBhvr>
                                        <p:cTn id="12" dur="2000"/>
                                        <p:tgtEl>
                                          <p:spTgt spid="4098"/>
                                        </p:tgtEl>
                                      </p:cBhvr>
                                    </p:animEffect>
                                  </p:childTnLst>
                                </p:cTn>
                              </p:par>
                              <p:par>
                                <p:cTn id="13" presetID="21" presetClass="entr" presetSubtype="1"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wheel(1)">
                                      <p:cBhvr>
                                        <p:cTn id="15" dur="2000"/>
                                        <p:tgtEl>
                                          <p:spTgt spid="409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scontent.fsgn5-1.fna.fbcdn.net/v/t34.0-12/16934253_1641878106121892_1103035403_n.jpg?oh=874d3a9d90bd31c0824bbdb07dc35a1f&amp;oe=58B12F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111" y="304800"/>
            <a:ext cx="62484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81799" y="2890391"/>
            <a:ext cx="2286001" cy="1077218"/>
          </a:xfrm>
          <a:prstGeom prst="rect">
            <a:avLst/>
          </a:prstGeom>
        </p:spPr>
        <p:txBody>
          <a:bodyPr wrap="square">
            <a:spAutoFit/>
          </a:bodyPr>
          <a:lstStyle/>
          <a:p>
            <a:pPr algn="ctr"/>
            <a:r>
              <a:rPr lang="vi-VN" sz="3200" b="1" dirty="0">
                <a:solidFill>
                  <a:schemeClr val="bg1"/>
                </a:solidFill>
              </a:rPr>
              <a:t>Koi watercolor</a:t>
            </a:r>
          </a:p>
        </p:txBody>
      </p:sp>
    </p:spTree>
    <p:extLst>
      <p:ext uri="{BB962C8B-B14F-4D97-AF65-F5344CB8AC3E}">
        <p14:creationId xmlns:p14="http://schemas.microsoft.com/office/powerpoint/2010/main" val="4335164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scontent.fsgn5-1.fna.fbcdn.net/v/t35.0-12/16880992_1641880779454958_1712674913_o.jpg?oh=4c9caadbe259cb63580e0c642d011d33&amp;oe=58B157D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6388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892204"/>
            <a:ext cx="9144000" cy="584775"/>
          </a:xfrm>
          <a:prstGeom prst="rect">
            <a:avLst/>
          </a:prstGeom>
        </p:spPr>
        <p:txBody>
          <a:bodyPr wrap="square">
            <a:spAutoFit/>
          </a:bodyPr>
          <a:lstStyle/>
          <a:p>
            <a:pPr algn="ctr"/>
            <a:r>
              <a:rPr lang="en-US" sz="3200" b="1" dirty="0">
                <a:solidFill>
                  <a:schemeClr val="bg1"/>
                </a:solidFill>
              </a:rPr>
              <a:t>St. Petersburg White Nights Artists’ </a:t>
            </a:r>
            <a:r>
              <a:rPr lang="en-US" sz="3200" b="1" dirty="0" err="1">
                <a:solidFill>
                  <a:schemeClr val="bg1"/>
                </a:solidFill>
              </a:rPr>
              <a:t>Watercolour</a:t>
            </a:r>
            <a:endParaRPr lang="vi-VN" sz="3200" b="1" dirty="0">
              <a:solidFill>
                <a:schemeClr val="bg1"/>
              </a:solidFill>
            </a:endParaRPr>
          </a:p>
        </p:txBody>
      </p:sp>
    </p:spTree>
    <p:extLst>
      <p:ext uri="{BB962C8B-B14F-4D97-AF65-F5344CB8AC3E}">
        <p14:creationId xmlns:p14="http://schemas.microsoft.com/office/powerpoint/2010/main" val="28795076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scontent.fsgn5-1.fna.fbcdn.net/v/t34.0-12/16839748_1641881582788211_1316675781_n.jpg?oh=9a22f7ad70976084260e12ec315bdb41&amp;oe=58B1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620000" cy="50631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791200"/>
            <a:ext cx="9144000" cy="584775"/>
          </a:xfrm>
          <a:prstGeom prst="rect">
            <a:avLst/>
          </a:prstGeom>
        </p:spPr>
        <p:txBody>
          <a:bodyPr wrap="square">
            <a:spAutoFit/>
          </a:bodyPr>
          <a:lstStyle/>
          <a:p>
            <a:pPr algn="ctr"/>
            <a:r>
              <a:rPr lang="en-US" sz="3200" b="1" dirty="0">
                <a:solidFill>
                  <a:schemeClr val="bg1"/>
                </a:solidFill>
              </a:rPr>
              <a:t>Winsor and Newton </a:t>
            </a:r>
            <a:r>
              <a:rPr lang="en-US" sz="3200" b="1" dirty="0" err="1">
                <a:solidFill>
                  <a:schemeClr val="bg1"/>
                </a:solidFill>
              </a:rPr>
              <a:t>Cotman</a:t>
            </a:r>
            <a:r>
              <a:rPr lang="en-US" sz="3200" b="1" dirty="0">
                <a:solidFill>
                  <a:schemeClr val="bg1"/>
                </a:solidFill>
              </a:rPr>
              <a:t> </a:t>
            </a:r>
            <a:r>
              <a:rPr lang="en-US" sz="3200" b="1" dirty="0" err="1">
                <a:solidFill>
                  <a:schemeClr val="bg1"/>
                </a:solidFill>
              </a:rPr>
              <a:t>Watercolour</a:t>
            </a:r>
            <a:endParaRPr lang="vi-VN" sz="3200" b="1" dirty="0">
              <a:solidFill>
                <a:schemeClr val="bg1"/>
              </a:solidFill>
            </a:endParaRPr>
          </a:p>
        </p:txBody>
      </p:sp>
    </p:spTree>
    <p:extLst>
      <p:ext uri="{BB962C8B-B14F-4D97-AF65-F5344CB8AC3E}">
        <p14:creationId xmlns:p14="http://schemas.microsoft.com/office/powerpoint/2010/main" val="24853756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scontent.fsgn5-1.fna.fbcdn.net/v/t34.0-12/16933608_1641882546121448_682506124_n.jpg?oh=6635204c12ed53f8f50bcfc31011257d&amp;oe=58B0EA9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34200" y="3136611"/>
            <a:ext cx="2096856" cy="584775"/>
          </a:xfrm>
          <a:prstGeom prst="rect">
            <a:avLst/>
          </a:prstGeom>
        </p:spPr>
        <p:txBody>
          <a:bodyPr wrap="none">
            <a:spAutoFit/>
          </a:bodyPr>
          <a:lstStyle/>
          <a:p>
            <a:r>
              <a:rPr lang="vi-VN" sz="3200" b="1" dirty="0">
                <a:solidFill>
                  <a:schemeClr val="bg1"/>
                </a:solidFill>
              </a:rPr>
              <a:t>Van </a:t>
            </a:r>
            <a:r>
              <a:rPr lang="vi-VN" sz="3200" b="1" dirty="0" smtClean="0">
                <a:solidFill>
                  <a:schemeClr val="bg1"/>
                </a:solidFill>
              </a:rPr>
              <a:t>Gogh</a:t>
            </a:r>
            <a:endParaRPr lang="vi-VN" sz="3200" b="1" dirty="0">
              <a:solidFill>
                <a:schemeClr val="bg1"/>
              </a:solidFill>
            </a:endParaRPr>
          </a:p>
        </p:txBody>
      </p:sp>
    </p:spTree>
    <p:extLst>
      <p:ext uri="{BB962C8B-B14F-4D97-AF65-F5344CB8AC3E}">
        <p14:creationId xmlns:p14="http://schemas.microsoft.com/office/powerpoint/2010/main" val="41501663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scontent.fsgn5-1.fna.fbcdn.net/v/t34.0-12/16976993_1641883629454673_1525074486_n.jpg?oh=5334755a9bfdeae843278f8b962511e8&amp;oe=58B209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652"/>
            <a:ext cx="9143999" cy="54077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94996" y="5715000"/>
            <a:ext cx="3154005" cy="584775"/>
          </a:xfrm>
          <a:prstGeom prst="rect">
            <a:avLst/>
          </a:prstGeom>
        </p:spPr>
        <p:txBody>
          <a:bodyPr wrap="none">
            <a:spAutoFit/>
          </a:bodyPr>
          <a:lstStyle/>
          <a:p>
            <a:r>
              <a:rPr lang="vi-VN" sz="3200" b="1" dirty="0">
                <a:solidFill>
                  <a:schemeClr val="bg1"/>
                </a:solidFill>
              </a:rPr>
              <a:t>Dr. Ph. </a:t>
            </a:r>
            <a:r>
              <a:rPr lang="vi-VN" sz="3200" b="1" dirty="0" smtClean="0">
                <a:solidFill>
                  <a:schemeClr val="bg1"/>
                </a:solidFill>
              </a:rPr>
              <a:t>Martin’s</a:t>
            </a:r>
            <a:endParaRPr lang="vi-VN" sz="3200" b="1" dirty="0">
              <a:solidFill>
                <a:schemeClr val="bg1"/>
              </a:solidFill>
            </a:endParaRPr>
          </a:p>
        </p:txBody>
      </p:sp>
    </p:spTree>
    <p:extLst>
      <p:ext uri="{BB962C8B-B14F-4D97-AF65-F5344CB8AC3E}">
        <p14:creationId xmlns:p14="http://schemas.microsoft.com/office/powerpoint/2010/main" val="29402240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https://scontent.fsgn5-1.fna.fbcdn.net/v/t34.0-12/16923739_1641886276121075_1469573861_n.jpg?oh=03df1041e12104d09f524ab0a3b5e702&amp;oe=58B11C4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5180425" cy="56513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29400" y="3066700"/>
            <a:ext cx="1619354" cy="584775"/>
          </a:xfrm>
          <a:prstGeom prst="rect">
            <a:avLst/>
          </a:prstGeom>
          <a:noFill/>
        </p:spPr>
        <p:txBody>
          <a:bodyPr wrap="none" rtlCol="0">
            <a:spAutoFit/>
          </a:bodyPr>
          <a:lstStyle/>
          <a:p>
            <a:r>
              <a:rPr lang="vi-VN" sz="3200" b="1" dirty="0" smtClean="0">
                <a:solidFill>
                  <a:schemeClr val="bg1"/>
                </a:solidFill>
              </a:rPr>
              <a:t>Reeves</a:t>
            </a:r>
            <a:endParaRPr lang="vi-VN" sz="3200" b="1" dirty="0">
              <a:solidFill>
                <a:schemeClr val="bg1"/>
              </a:solidFill>
            </a:endParaRPr>
          </a:p>
        </p:txBody>
      </p:sp>
    </p:spTree>
    <p:extLst>
      <p:ext uri="{BB962C8B-B14F-4D97-AF65-F5344CB8AC3E}">
        <p14:creationId xmlns:p14="http://schemas.microsoft.com/office/powerpoint/2010/main" val="2467010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295400"/>
            <a:ext cx="8610600" cy="4154984"/>
          </a:xfrm>
          <a:prstGeom prst="rect">
            <a:avLst/>
          </a:prstGeom>
          <a:noFill/>
        </p:spPr>
        <p:txBody>
          <a:bodyPr wrap="square" rtlCol="0">
            <a:spAutoFit/>
          </a:bodyPr>
          <a:lstStyle/>
          <a:p>
            <a:pPr algn="ctr"/>
            <a:r>
              <a:rPr lang="en-US" sz="8800" b="1" dirty="0" smtClean="0">
                <a:blipFill dpi="0" rotWithShape="1">
                  <a:blip r:embed="rId2">
                    <a:extLst>
                      <a:ext uri="{28A0092B-C50C-407E-A947-70E740481C1C}">
                        <a14:useLocalDpi xmlns:a14="http://schemas.microsoft.com/office/drawing/2010/main" val="0"/>
                      </a:ext>
                    </a:extLst>
                  </a:blip>
                  <a:srcRect/>
                  <a:stretch>
                    <a:fillRect/>
                  </a:stretch>
                </a:blipFill>
              </a:rPr>
              <a:t>c/ Những bức tranh được vẽ bằng màu nước</a:t>
            </a:r>
            <a:endParaRPr lang="en-US" sz="8800" b="1" dirty="0">
              <a:blipFill dpi="0" rotWithShape="1">
                <a:blip r:embed="rId2">
                  <a:extLst>
                    <a:ext uri="{28A0092B-C50C-407E-A947-70E740481C1C}">
                      <a14:useLocalDpi xmlns:a14="http://schemas.microsoft.com/office/drawing/2010/main" val="0"/>
                    </a:ext>
                  </a:extLst>
                </a:blip>
                <a:srcRect/>
                <a:stretch>
                  <a:fillRect/>
                </a:stretch>
              </a:blipFill>
            </a:endParaRPr>
          </a:p>
        </p:txBody>
      </p:sp>
    </p:spTree>
    <p:extLst>
      <p:ext uri="{BB962C8B-B14F-4D97-AF65-F5344CB8AC3E}">
        <p14:creationId xmlns:p14="http://schemas.microsoft.com/office/powerpoint/2010/main" val="3819101967"/>
      </p:ext>
    </p:extLst>
  </p:cSld>
  <p:clrMapOvr>
    <a:masterClrMapping/>
  </p:clrMapOvr>
  <p:transition spd="slow">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542px-Albrecht_Dürer_-_Hare,_1502_-_Google_Art_Pro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14" y="-14068"/>
            <a:ext cx="6224130" cy="68720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70204" y="1159808"/>
            <a:ext cx="2973796" cy="4524315"/>
          </a:xfrm>
          <a:prstGeom prst="rect">
            <a:avLst/>
          </a:prstGeom>
        </p:spPr>
        <p:txBody>
          <a:bodyPr wrap="square">
            <a:spAutoFit/>
          </a:bodyPr>
          <a:lstStyle/>
          <a:p>
            <a:pPr algn="ctr"/>
            <a:r>
              <a:rPr lang="vi-VN" sz="3200" b="1" dirty="0">
                <a:solidFill>
                  <a:schemeClr val="bg1"/>
                </a:solidFill>
              </a:rPr>
              <a:t>Albrecht Durer, Young Hare (thỏ rừng), 1502, màu nước và màu đặc, bảo tàng Albertina, Vienna, Áo.</a:t>
            </a:r>
          </a:p>
        </p:txBody>
      </p:sp>
    </p:spTree>
    <p:extLst>
      <p:ext uri="{BB962C8B-B14F-4D97-AF65-F5344CB8AC3E}">
        <p14:creationId xmlns:p14="http://schemas.microsoft.com/office/powerpoint/2010/main" val="3725922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i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 y="457200"/>
            <a:ext cx="9144000" cy="4857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101" y="5638800"/>
            <a:ext cx="9148689" cy="569387"/>
          </a:xfrm>
          <a:prstGeom prst="rect">
            <a:avLst/>
          </a:prstGeom>
        </p:spPr>
        <p:txBody>
          <a:bodyPr wrap="square">
            <a:spAutoFit/>
          </a:bodyPr>
          <a:lstStyle/>
          <a:p>
            <a:pPr algn="ctr"/>
            <a:r>
              <a:rPr lang="vi-VN" sz="3100" b="1" dirty="0">
                <a:solidFill>
                  <a:schemeClr val="bg1"/>
                </a:solidFill>
              </a:rPr>
              <a:t>Dòng sông, tranh màu nước của William Gilpin</a:t>
            </a:r>
          </a:p>
        </p:txBody>
      </p:sp>
    </p:spTree>
    <p:extLst>
      <p:ext uri="{BB962C8B-B14F-4D97-AF65-F5344CB8AC3E}">
        <p14:creationId xmlns:p14="http://schemas.microsoft.com/office/powerpoint/2010/main" val="2561467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Thomas_Girtin_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795" y="250875"/>
            <a:ext cx="6934200" cy="52463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45" y="5638800"/>
            <a:ext cx="9174480" cy="1077218"/>
          </a:xfrm>
          <a:prstGeom prst="rect">
            <a:avLst/>
          </a:prstGeom>
        </p:spPr>
        <p:txBody>
          <a:bodyPr wrap="square">
            <a:spAutoFit/>
          </a:bodyPr>
          <a:lstStyle/>
          <a:p>
            <a:pPr algn="ctr"/>
            <a:r>
              <a:rPr lang="vi-VN" sz="3200" b="1" dirty="0">
                <a:solidFill>
                  <a:schemeClr val="bg1"/>
                </a:solidFill>
              </a:rPr>
              <a:t>Thomas Girtin, Tu viện Jedburgh từ bên sông, 1798-99, màu nước trên giấy</a:t>
            </a:r>
          </a:p>
        </p:txBody>
      </p:sp>
    </p:spTree>
    <p:extLst>
      <p:ext uri="{BB962C8B-B14F-4D97-AF65-F5344CB8AC3E}">
        <p14:creationId xmlns:p14="http://schemas.microsoft.com/office/powerpoint/2010/main" val="21574843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52400"/>
            <a:ext cx="4227439" cy="707886"/>
          </a:xfrm>
          <a:prstGeom prst="rect">
            <a:avLst/>
          </a:prstGeom>
          <a:noFill/>
        </p:spPr>
        <p:txBody>
          <a:bodyPr wrap="none" rtlCol="0">
            <a:spAutoFit/>
          </a:bodyPr>
          <a:lstStyle/>
          <a:p>
            <a:r>
              <a:rPr lang="en-US" sz="4000" b="1" dirty="0" smtClean="0">
                <a:blipFill dpi="0" rotWithShape="1">
                  <a:blip r:embed="rId2">
                    <a:extLst>
                      <a:ext uri="{28A0092B-C50C-407E-A947-70E740481C1C}">
                        <a14:useLocalDpi xmlns:a14="http://schemas.microsoft.com/office/drawing/2010/main" val="0"/>
                      </a:ext>
                    </a:extLst>
                  </a:blip>
                  <a:srcRect/>
                  <a:stretch>
                    <a:fillRect/>
                  </a:stretch>
                </a:blipFill>
              </a:rPr>
              <a:t>b/ </a:t>
            </a:r>
            <a:r>
              <a:rPr lang="en-US" sz="4000" b="1" dirty="0" err="1" smtClean="0">
                <a:blipFill dpi="0" rotWithShape="1">
                  <a:blip r:embed="rId2">
                    <a:extLst>
                      <a:ext uri="{28A0092B-C50C-407E-A947-70E740481C1C}">
                        <a14:useLocalDpi xmlns:a14="http://schemas.microsoft.com/office/drawing/2010/main" val="0"/>
                      </a:ext>
                    </a:extLst>
                  </a:blip>
                  <a:srcRect/>
                  <a:stretch>
                    <a:fillRect/>
                  </a:stretch>
                </a:blipFill>
              </a:rPr>
              <a:t>Các</a:t>
            </a:r>
            <a:r>
              <a:rPr lang="en-US" sz="4000" b="1" dirty="0" smtClean="0">
                <a:blipFill dpi="0" rotWithShape="1">
                  <a:blip r:embed="rId2">
                    <a:extLst>
                      <a:ext uri="{28A0092B-C50C-407E-A947-70E740481C1C}">
                        <a14:useLocalDpi xmlns:a14="http://schemas.microsoft.com/office/drawing/2010/main" val="0"/>
                      </a:ext>
                    </a:extLst>
                  </a:blip>
                  <a:srcRect/>
                  <a:stretch>
                    <a:fillRect/>
                  </a:stretch>
                </a:blipFill>
              </a:rPr>
              <a:t> </a:t>
            </a:r>
            <a:r>
              <a:rPr lang="en-US" sz="4000" b="1" dirty="0" err="1" smtClean="0">
                <a:blipFill dpi="0" rotWithShape="1">
                  <a:blip r:embed="rId2">
                    <a:extLst>
                      <a:ext uri="{28A0092B-C50C-407E-A947-70E740481C1C}">
                        <a14:useLocalDpi xmlns:a14="http://schemas.microsoft.com/office/drawing/2010/main" val="0"/>
                      </a:ext>
                    </a:extLst>
                  </a:blip>
                  <a:srcRect/>
                  <a:stretch>
                    <a:fillRect/>
                  </a:stretch>
                </a:blipFill>
              </a:rPr>
              <a:t>loại</a:t>
            </a:r>
            <a:r>
              <a:rPr lang="en-US" sz="4000" b="1" dirty="0" smtClean="0">
                <a:blipFill dpi="0" rotWithShape="1">
                  <a:blip r:embed="rId2">
                    <a:extLst>
                      <a:ext uri="{28A0092B-C50C-407E-A947-70E740481C1C}">
                        <a14:useLocalDpi xmlns:a14="http://schemas.microsoft.com/office/drawing/2010/main" val="0"/>
                      </a:ext>
                    </a:extLst>
                  </a:blip>
                  <a:srcRect/>
                  <a:stretch>
                    <a:fillRect/>
                  </a:stretch>
                </a:blipFill>
              </a:rPr>
              <a:t> </a:t>
            </a:r>
            <a:r>
              <a:rPr lang="en-US" sz="4000" b="1" dirty="0" err="1" smtClean="0">
                <a:blipFill dpi="0" rotWithShape="1">
                  <a:blip r:embed="rId2">
                    <a:extLst>
                      <a:ext uri="{28A0092B-C50C-407E-A947-70E740481C1C}">
                        <a14:useLocalDpi xmlns:a14="http://schemas.microsoft.com/office/drawing/2010/main" val="0"/>
                      </a:ext>
                    </a:extLst>
                  </a:blip>
                  <a:srcRect/>
                  <a:stretch>
                    <a:fillRect/>
                  </a:stretch>
                </a:blipFill>
              </a:rPr>
              <a:t>chì</a:t>
            </a:r>
            <a:r>
              <a:rPr lang="en-US" sz="4000" b="1" dirty="0" smtClean="0">
                <a:blipFill dpi="0" rotWithShape="1">
                  <a:blip r:embed="rId2">
                    <a:extLst>
                      <a:ext uri="{28A0092B-C50C-407E-A947-70E740481C1C}">
                        <a14:useLocalDpi xmlns:a14="http://schemas.microsoft.com/office/drawing/2010/main" val="0"/>
                      </a:ext>
                    </a:extLst>
                  </a:blip>
                  <a:srcRect/>
                  <a:stretch>
                    <a:fillRect/>
                  </a:stretch>
                </a:blipFill>
              </a:rPr>
              <a:t> </a:t>
            </a:r>
            <a:r>
              <a:rPr lang="en-US" sz="4000" b="1" dirty="0" err="1" smtClean="0">
                <a:blipFill dpi="0" rotWithShape="1">
                  <a:blip r:embed="rId2">
                    <a:extLst>
                      <a:ext uri="{28A0092B-C50C-407E-A947-70E740481C1C}">
                        <a14:useLocalDpi xmlns:a14="http://schemas.microsoft.com/office/drawing/2010/main" val="0"/>
                      </a:ext>
                    </a:extLst>
                  </a:blip>
                  <a:srcRect/>
                  <a:stretch>
                    <a:fillRect/>
                  </a:stretch>
                </a:blipFill>
              </a:rPr>
              <a:t>màu</a:t>
            </a:r>
            <a:endParaRPr lang="en-US" sz="4000" b="1" dirty="0">
              <a:blipFill dpi="0" rotWithShape="1">
                <a:blip r:embed="rId2">
                  <a:extLst>
                    <a:ext uri="{28A0092B-C50C-407E-A947-70E740481C1C}">
                      <a14:useLocalDpi xmlns:a14="http://schemas.microsoft.com/office/drawing/2010/main" val="0"/>
                    </a:ext>
                  </a:extLst>
                </a:blip>
                <a:srcRect/>
                <a:stretch>
                  <a:fillRect/>
                </a:stretch>
              </a:blipFill>
            </a:endParaRPr>
          </a:p>
        </p:txBody>
      </p:sp>
      <p:sp>
        <p:nvSpPr>
          <p:cNvPr id="5" name="TextBox 4"/>
          <p:cNvSpPr txBox="1"/>
          <p:nvPr/>
        </p:nvSpPr>
        <p:spPr>
          <a:xfrm>
            <a:off x="1597615" y="860286"/>
            <a:ext cx="5359929" cy="584775"/>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pPr marL="285750" indent="-285750">
              <a:buFont typeface="Wingdings" pitchFamily="2" charset="2"/>
              <a:buChar char="v"/>
            </a:pPr>
            <a:r>
              <a:rPr lang="en-US" sz="3200" b="1" u="sng" spc="150" dirty="0" err="1" smtClean="0">
                <a:ln w="11430">
                  <a:noFill/>
                </a:ln>
                <a:blipFill dpi="0" rotWithShape="1">
                  <a:blip r:embed="rId3">
                    <a:extLst>
                      <a:ext uri="{28A0092B-C50C-407E-A947-70E740481C1C}">
                        <a14:useLocalDpi xmlns:a14="http://schemas.microsoft.com/office/drawing/2010/main" val="0"/>
                      </a:ext>
                    </a:extLst>
                  </a:blip>
                  <a:srcRect/>
                  <a:stretch>
                    <a:fillRect/>
                  </a:stretch>
                </a:blipFill>
                <a:effectLst>
                  <a:glow rad="101600">
                    <a:schemeClr val="accent3">
                      <a:lumMod val="75000"/>
                      <a:alpha val="40000"/>
                    </a:schemeClr>
                  </a:glow>
                  <a:outerShdw blurRad="25400" algn="tl" rotWithShape="0">
                    <a:srgbClr val="000000">
                      <a:alpha val="43000"/>
                    </a:srgbClr>
                  </a:outerShdw>
                </a:effectLst>
              </a:rPr>
              <a:t>Hạng</a:t>
            </a:r>
            <a:r>
              <a:rPr lang="en-US" sz="3200" b="1" u="sng" spc="150" dirty="0" smtClean="0">
                <a:ln w="11430">
                  <a:noFill/>
                </a:ln>
                <a:blipFill dpi="0" rotWithShape="1">
                  <a:blip r:embed="rId3">
                    <a:extLst>
                      <a:ext uri="{28A0092B-C50C-407E-A947-70E740481C1C}">
                        <a14:useLocalDpi xmlns:a14="http://schemas.microsoft.com/office/drawing/2010/main" val="0"/>
                      </a:ext>
                    </a:extLst>
                  </a:blip>
                  <a:srcRect/>
                  <a:stretch>
                    <a:fillRect/>
                  </a:stretch>
                </a:blipFill>
                <a:effectLst>
                  <a:glow rad="101600">
                    <a:schemeClr val="accent3">
                      <a:lumMod val="75000"/>
                      <a:alpha val="40000"/>
                    </a:schemeClr>
                  </a:glow>
                  <a:outerShdw blurRad="25400" algn="tl" rotWithShape="0">
                    <a:srgbClr val="000000">
                      <a:alpha val="43000"/>
                    </a:srgbClr>
                  </a:outerShdw>
                </a:effectLst>
              </a:rPr>
              <a:t> </a:t>
            </a:r>
            <a:r>
              <a:rPr lang="en-US" sz="3200" b="1" u="sng" spc="150" dirty="0" err="1" smtClean="0">
                <a:ln w="11430">
                  <a:noFill/>
                </a:ln>
                <a:blipFill dpi="0" rotWithShape="1">
                  <a:blip r:embed="rId3">
                    <a:extLst>
                      <a:ext uri="{28A0092B-C50C-407E-A947-70E740481C1C}">
                        <a14:useLocalDpi xmlns:a14="http://schemas.microsoft.com/office/drawing/2010/main" val="0"/>
                      </a:ext>
                    </a:extLst>
                  </a:blip>
                  <a:srcRect/>
                  <a:stretch>
                    <a:fillRect/>
                  </a:stretch>
                </a:blipFill>
                <a:effectLst>
                  <a:glow rad="101600">
                    <a:schemeClr val="accent3">
                      <a:lumMod val="75000"/>
                      <a:alpha val="40000"/>
                    </a:schemeClr>
                  </a:glow>
                  <a:outerShdw blurRad="25400" algn="tl" rotWithShape="0">
                    <a:srgbClr val="000000">
                      <a:alpha val="43000"/>
                    </a:srgbClr>
                  </a:outerShdw>
                </a:effectLst>
              </a:rPr>
              <a:t>họa</a:t>
            </a:r>
            <a:r>
              <a:rPr lang="en-US" sz="3200" b="1" u="sng" spc="150" dirty="0" smtClean="0">
                <a:ln w="11430">
                  <a:noFill/>
                </a:ln>
                <a:blipFill dpi="0" rotWithShape="1">
                  <a:blip r:embed="rId3">
                    <a:extLst>
                      <a:ext uri="{28A0092B-C50C-407E-A947-70E740481C1C}">
                        <a14:useLocalDpi xmlns:a14="http://schemas.microsoft.com/office/drawing/2010/main" val="0"/>
                      </a:ext>
                    </a:extLst>
                  </a:blip>
                  <a:srcRect/>
                  <a:stretch>
                    <a:fillRect/>
                  </a:stretch>
                </a:blipFill>
                <a:effectLst>
                  <a:glow rad="101600">
                    <a:schemeClr val="accent3">
                      <a:lumMod val="75000"/>
                      <a:alpha val="40000"/>
                    </a:schemeClr>
                  </a:glow>
                  <a:outerShdw blurRad="25400" algn="tl" rotWithShape="0">
                    <a:srgbClr val="000000">
                      <a:alpha val="43000"/>
                    </a:srgbClr>
                  </a:outerShdw>
                </a:effectLst>
              </a:rPr>
              <a:t> </a:t>
            </a:r>
            <a:r>
              <a:rPr lang="en-US" sz="3200" b="1" u="sng" spc="150" dirty="0" err="1" smtClean="0">
                <a:ln w="11430">
                  <a:noFill/>
                </a:ln>
                <a:blipFill dpi="0" rotWithShape="1">
                  <a:blip r:embed="rId3">
                    <a:extLst>
                      <a:ext uri="{28A0092B-C50C-407E-A947-70E740481C1C}">
                        <a14:useLocalDpi xmlns:a14="http://schemas.microsoft.com/office/drawing/2010/main" val="0"/>
                      </a:ext>
                    </a:extLst>
                  </a:blip>
                  <a:srcRect/>
                  <a:stretch>
                    <a:fillRect/>
                  </a:stretch>
                </a:blipFill>
                <a:effectLst>
                  <a:glow rad="101600">
                    <a:schemeClr val="accent3">
                      <a:lumMod val="75000"/>
                      <a:alpha val="40000"/>
                    </a:schemeClr>
                  </a:glow>
                  <a:outerShdw blurRad="25400" algn="tl" rotWithShape="0">
                    <a:srgbClr val="000000">
                      <a:alpha val="43000"/>
                    </a:srgbClr>
                  </a:outerShdw>
                </a:effectLst>
              </a:rPr>
              <a:t>sĩ</a:t>
            </a:r>
            <a:r>
              <a:rPr lang="en-US" sz="3200" b="1" u="sng" spc="150" dirty="0" smtClean="0">
                <a:ln w="11430">
                  <a:noFill/>
                </a:ln>
                <a:blipFill dpi="0" rotWithShape="1">
                  <a:blip r:embed="rId3">
                    <a:extLst>
                      <a:ext uri="{28A0092B-C50C-407E-A947-70E740481C1C}">
                        <a14:useLocalDpi xmlns:a14="http://schemas.microsoft.com/office/drawing/2010/main" val="0"/>
                      </a:ext>
                    </a:extLst>
                  </a:blip>
                  <a:srcRect/>
                  <a:stretch>
                    <a:fillRect/>
                  </a:stretch>
                </a:blipFill>
                <a:effectLst>
                  <a:glow rad="101600">
                    <a:schemeClr val="accent3">
                      <a:lumMod val="75000"/>
                      <a:alpha val="40000"/>
                    </a:schemeClr>
                  </a:glow>
                  <a:outerShdw blurRad="25400" algn="tl" rotWithShape="0">
                    <a:srgbClr val="000000">
                      <a:alpha val="43000"/>
                    </a:srgbClr>
                  </a:outerShdw>
                </a:effectLst>
              </a:rPr>
              <a:t> (Artist grade)</a:t>
            </a:r>
            <a:endParaRPr lang="en-US" sz="3200" b="1" u="sng" spc="150" dirty="0">
              <a:ln w="11430">
                <a:noFill/>
              </a:ln>
              <a:blipFill dpi="0" rotWithShape="1">
                <a:blip r:embed="rId3">
                  <a:extLst>
                    <a:ext uri="{28A0092B-C50C-407E-A947-70E740481C1C}">
                      <a14:useLocalDpi xmlns:a14="http://schemas.microsoft.com/office/drawing/2010/main" val="0"/>
                    </a:ext>
                  </a:extLst>
                </a:blip>
                <a:srcRect/>
                <a:stretch>
                  <a:fillRect/>
                </a:stretch>
              </a:blipFill>
              <a:effectLst>
                <a:glow rad="101600">
                  <a:schemeClr val="accent3">
                    <a:lumMod val="75000"/>
                    <a:alpha val="40000"/>
                  </a:schemeClr>
                </a:glow>
                <a:outerShdw blurRad="25400" algn="tl" rotWithShape="0">
                  <a:srgbClr val="000000">
                    <a:alpha val="43000"/>
                  </a:srgbClr>
                </a:outerShdw>
              </a:effectLst>
            </a:endParaRPr>
          </a:p>
        </p:txBody>
      </p:sp>
      <p:sp>
        <p:nvSpPr>
          <p:cNvPr id="6" name="Rectangle 5"/>
          <p:cNvSpPr/>
          <p:nvPr/>
        </p:nvSpPr>
        <p:spPr>
          <a:xfrm>
            <a:off x="367937" y="1905000"/>
            <a:ext cx="8305800" cy="3970318"/>
          </a:xfrm>
          <a:prstGeom prst="rect">
            <a:avLst/>
          </a:prstGeom>
        </p:spPr>
        <p:txBody>
          <a:bodyPr wrap="square">
            <a:spAutoFit/>
          </a:bodyPr>
          <a:lstStyle/>
          <a:p>
            <a:pPr algn="just"/>
            <a:r>
              <a:rPr lang="vi-VN" sz="2800" dirty="0">
                <a:solidFill>
                  <a:schemeClr val="bg1"/>
                </a:solidFill>
              </a:rPr>
              <a:t>Chì hạng họa sĩ có nồng độ hạt sắc tố cao, chất lượng hạt sắc tố tốt hơn hạng sinh viên. Độ chịu sáng (lightfastness) của chì hạng họa sĩ – độ chống bạc màu do phơi sáng tự nhiên – được kiểm tra và công bố. Các đặc trưng của dòng chì này là lõi chì bền, chống nước, chống gãy và tên thương hiệu nổi tiếng. Chì cho họa sĩ thường có phổ màu từ 36 tới 120 hoặc hơn. Dòng chì này được bán thành bộ hoặc theo cây lẻ.</a:t>
            </a:r>
            <a:endParaRPr lang="en-US" sz="2800" dirty="0">
              <a:solidFill>
                <a:schemeClr val="bg1"/>
              </a:solidFill>
            </a:endParaRPr>
          </a:p>
        </p:txBody>
      </p:sp>
    </p:spTree>
    <p:extLst>
      <p:ext uri="{BB962C8B-B14F-4D97-AF65-F5344CB8AC3E}">
        <p14:creationId xmlns:p14="http://schemas.microsoft.com/office/powerpoint/2010/main" val="288402360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2025_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334" y="457200"/>
            <a:ext cx="7548777" cy="50010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552" y="5562600"/>
            <a:ext cx="9154551" cy="1077218"/>
          </a:xfrm>
          <a:prstGeom prst="rect">
            <a:avLst/>
          </a:prstGeom>
        </p:spPr>
        <p:txBody>
          <a:bodyPr wrap="square">
            <a:spAutoFit/>
          </a:bodyPr>
          <a:lstStyle/>
          <a:p>
            <a:pPr algn="ctr"/>
            <a:r>
              <a:rPr lang="vi-VN" sz="3200" b="1" dirty="0">
                <a:solidFill>
                  <a:schemeClr val="bg1"/>
                </a:solidFill>
              </a:rPr>
              <a:t>J.M.W Turner, Lâu đài Caernarvon, 706 x 1055 mm, màu nước trên giấy</a:t>
            </a:r>
          </a:p>
        </p:txBody>
      </p:sp>
    </p:spTree>
    <p:extLst>
      <p:ext uri="{BB962C8B-B14F-4D97-AF65-F5344CB8AC3E}">
        <p14:creationId xmlns:p14="http://schemas.microsoft.com/office/powerpoint/2010/main" val="3957253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800px-The_Blue_Boat_1892_Winslow_Ho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6" y="-26963"/>
            <a:ext cx="9146345" cy="56657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46" y="5867400"/>
            <a:ext cx="9146345" cy="584775"/>
          </a:xfrm>
          <a:prstGeom prst="rect">
            <a:avLst/>
          </a:prstGeom>
        </p:spPr>
        <p:txBody>
          <a:bodyPr wrap="square">
            <a:spAutoFit/>
          </a:bodyPr>
          <a:lstStyle/>
          <a:p>
            <a:pPr algn="ctr"/>
            <a:r>
              <a:rPr lang="en-US" sz="3200" b="1" dirty="0">
                <a:solidFill>
                  <a:schemeClr val="bg1"/>
                </a:solidFill>
              </a:rPr>
              <a:t>Winslow Homer, Con thuyền màu xanh, 1892</a:t>
            </a:r>
            <a:endParaRPr lang="vi-VN" sz="3200" b="1" dirty="0">
              <a:solidFill>
                <a:schemeClr val="bg1"/>
              </a:solidFill>
            </a:endParaRPr>
          </a:p>
        </p:txBody>
      </p:sp>
    </p:spTree>
    <p:extLst>
      <p:ext uri="{BB962C8B-B14F-4D97-AF65-F5344CB8AC3E}">
        <p14:creationId xmlns:p14="http://schemas.microsoft.com/office/powerpoint/2010/main" val="27748343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tanisław_Masłowski_(1853-1926),_Autumn_landscape_in_Rybiniszki,_190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
            <a:ext cx="7620000" cy="52625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206" y="5562600"/>
            <a:ext cx="9152206" cy="1077218"/>
          </a:xfrm>
          <a:prstGeom prst="rect">
            <a:avLst/>
          </a:prstGeom>
        </p:spPr>
        <p:txBody>
          <a:bodyPr wrap="square">
            <a:spAutoFit/>
          </a:bodyPr>
          <a:lstStyle/>
          <a:p>
            <a:pPr algn="ctr"/>
            <a:r>
              <a:rPr lang="vi-VN" sz="3200" b="1" dirty="0">
                <a:solidFill>
                  <a:schemeClr val="bg1"/>
                </a:solidFill>
              </a:rPr>
              <a:t>Stanislaw Maslowski (1853 – 1926), Phong cảnh mùa thu ở Rybiniszki, 1902</a:t>
            </a:r>
          </a:p>
        </p:txBody>
      </p:sp>
    </p:spTree>
    <p:extLst>
      <p:ext uri="{BB962C8B-B14F-4D97-AF65-F5344CB8AC3E}">
        <p14:creationId xmlns:p14="http://schemas.microsoft.com/office/powerpoint/2010/main" val="21915033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494px-Paul_Cézanne_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5626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62600" y="2644169"/>
            <a:ext cx="3581400" cy="1569660"/>
          </a:xfrm>
          <a:prstGeom prst="rect">
            <a:avLst/>
          </a:prstGeom>
        </p:spPr>
        <p:txBody>
          <a:bodyPr wrap="square">
            <a:spAutoFit/>
          </a:bodyPr>
          <a:lstStyle/>
          <a:p>
            <a:pPr algn="ctr"/>
            <a:r>
              <a:rPr lang="vi-VN" sz="3200" b="1" dirty="0">
                <a:solidFill>
                  <a:schemeClr val="bg1"/>
                </a:solidFill>
              </a:rPr>
              <a:t>Paul Cézanne, </a:t>
            </a:r>
            <a:r>
              <a:rPr lang="vi-VN" sz="3200" b="1" dirty="0" smtClean="0">
                <a:solidFill>
                  <a:schemeClr val="bg1"/>
                </a:solidFill>
              </a:rPr>
              <a:t>chân </a:t>
            </a:r>
            <a:r>
              <a:rPr lang="vi-VN" sz="3200" b="1" dirty="0">
                <a:solidFill>
                  <a:schemeClr val="bg1"/>
                </a:solidFill>
              </a:rPr>
              <a:t>dung tự họa</a:t>
            </a:r>
          </a:p>
        </p:txBody>
      </p:sp>
    </p:spTree>
    <p:extLst>
      <p:ext uri="{BB962C8B-B14F-4D97-AF65-F5344CB8AC3E}">
        <p14:creationId xmlns:p14="http://schemas.microsoft.com/office/powerpoint/2010/main" val="34536656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laxy Umbrella Watercolor + Gouache Painting Timelapse [How to draw galaxy star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918308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 presetClass="mediacall" presetSubtype="0" fill="hold" nodeType="withEffect">
                                  <p:stCondLst>
                                    <p:cond delay="0"/>
                                  </p:stCondLst>
                                  <p:childTnLst>
                                    <p:cmd type="call" cmd="playFrom(0.0)">
                                      <p:cBhvr>
                                        <p:cTn id="9" dur="69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scontent.fsgn5-1.fna.fbcdn.net/v/t34.0-12/16976683_1641888886120814_855686934_n.jpg?oh=5733867306afadb6fe3e3db7ad25a8f1&amp;oe=58B104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559"/>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23559"/>
            <a:ext cx="9144000" cy="186204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5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4. Bút lông</a:t>
            </a:r>
            <a:endParaRPr lang="en-US" sz="11500"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2051856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057400"/>
            <a:ext cx="8001000" cy="2800767"/>
          </a:xfrm>
          <a:prstGeom prst="rect">
            <a:avLst/>
          </a:prstGeom>
          <a:noFill/>
        </p:spPr>
        <p:txBody>
          <a:bodyPr wrap="square" rtlCol="0">
            <a:spAutoFit/>
          </a:bodyPr>
          <a:lstStyle/>
          <a:p>
            <a:pPr algn="ctr"/>
            <a:r>
              <a:rPr lang="en-US" sz="8800" b="1" dirty="0" smtClean="0">
                <a:blipFill dpi="0" rotWithShape="1">
                  <a:blip r:embed="rId2">
                    <a:extLst>
                      <a:ext uri="{28A0092B-C50C-407E-A947-70E740481C1C}">
                        <a14:useLocalDpi xmlns:a14="http://schemas.microsoft.com/office/drawing/2010/main" val="0"/>
                      </a:ext>
                    </a:extLst>
                  </a:blip>
                  <a:srcRect/>
                  <a:stretch>
                    <a:fillRect/>
                  </a:stretch>
                </a:blipFill>
              </a:rPr>
              <a:t>a/ Một số nhãn hiệu bút lông</a:t>
            </a:r>
            <a:endParaRPr lang="en-US" sz="8800" b="1" dirty="0">
              <a:blipFill dpi="0" rotWithShape="1">
                <a:blip r:embed="rId2">
                  <a:extLst>
                    <a:ext uri="{28A0092B-C50C-407E-A947-70E740481C1C}">
                      <a14:useLocalDpi xmlns:a14="http://schemas.microsoft.com/office/drawing/2010/main" val="0"/>
                    </a:ext>
                  </a:extLst>
                </a:blip>
                <a:srcRect/>
                <a:stretch>
                  <a:fillRect/>
                </a:stretch>
              </a:blipFill>
            </a:endParaRPr>
          </a:p>
        </p:txBody>
      </p:sp>
    </p:spTree>
    <p:extLst>
      <p:ext uri="{BB962C8B-B14F-4D97-AF65-F5344CB8AC3E}">
        <p14:creationId xmlns:p14="http://schemas.microsoft.com/office/powerpoint/2010/main" val="2160611"/>
      </p:ext>
    </p:extLst>
  </p:cSld>
  <p:clrMapOvr>
    <a:masterClrMapping/>
  </p:clrMapOvr>
  <p:transition spd="slow">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7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67600" y="3136612"/>
            <a:ext cx="1116011" cy="584775"/>
          </a:xfrm>
          <a:prstGeom prst="rect">
            <a:avLst/>
          </a:prstGeom>
          <a:noFill/>
        </p:spPr>
        <p:txBody>
          <a:bodyPr wrap="none" rtlCol="0">
            <a:spAutoFit/>
          </a:bodyPr>
          <a:lstStyle/>
          <a:p>
            <a:r>
              <a:rPr lang="en-US" sz="3200" b="1" dirty="0" err="1" smtClean="0">
                <a:solidFill>
                  <a:schemeClr val="bg1"/>
                </a:solidFill>
              </a:rPr>
              <a:t>Copic</a:t>
            </a:r>
            <a:endParaRPr lang="vi-VN" sz="3200" b="1" dirty="0">
              <a:solidFill>
                <a:schemeClr val="bg1"/>
              </a:solidFill>
            </a:endParaRPr>
          </a:p>
        </p:txBody>
      </p:sp>
    </p:spTree>
    <p:extLst>
      <p:ext uri="{BB962C8B-B14F-4D97-AF65-F5344CB8AC3E}">
        <p14:creationId xmlns:p14="http://schemas.microsoft.com/office/powerpoint/2010/main" val="24548180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scontent.fsgn5-1.fna.fbcdn.net/v/t34.0-12/16933894_1641889952787374_1699257593_n.jpg?oh=92e6c1c9f0f5b2ea08915a3bcdb67669&amp;oe=58B13AB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5" y="0"/>
            <a:ext cx="5878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00800" y="6172200"/>
            <a:ext cx="1760034" cy="584775"/>
          </a:xfrm>
          <a:prstGeom prst="rect">
            <a:avLst/>
          </a:prstGeom>
          <a:noFill/>
        </p:spPr>
        <p:txBody>
          <a:bodyPr wrap="none" rtlCol="0">
            <a:spAutoFit/>
          </a:bodyPr>
          <a:lstStyle/>
          <a:p>
            <a:r>
              <a:rPr lang="en-US" sz="3200" b="1" dirty="0" err="1" smtClean="0">
                <a:solidFill>
                  <a:schemeClr val="bg1"/>
                </a:solidFill>
              </a:rPr>
              <a:t>Finecolor</a:t>
            </a:r>
            <a:endParaRPr lang="vi-VN" sz="3200" b="1" dirty="0">
              <a:solidFill>
                <a:schemeClr val="bg1"/>
              </a:solidFill>
            </a:endParaRPr>
          </a:p>
        </p:txBody>
      </p:sp>
      <p:pic>
        <p:nvPicPr>
          <p:cNvPr id="34820" name="Picture 4" descr="https://scontent.fsgn5-1.fna.fbcdn.net/v/t34.0-12/16933424_1641890056120697_199410683_n.jpg?oh=b410c3f30e92256f7a773f62f30970a5&amp;oe=58B133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4582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9762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barn(inVertical)">
                                      <p:cBhvr>
                                        <p:cTn id="7" dur="500"/>
                                        <p:tgtEl>
                                          <p:spTgt spid="34820"/>
                                        </p:tgtEl>
                                      </p:cBhvr>
                                    </p:animEffect>
                                  </p:childTnLst>
                                </p:cTn>
                              </p:par>
                              <p:par>
                                <p:cTn id="8" presetID="1" presetClass="exit" presetSubtype="0" fill="hold" nodeType="withEffect">
                                  <p:stCondLst>
                                    <p:cond delay="0"/>
                                  </p:stCondLst>
                                  <p:childTnLst>
                                    <p:set>
                                      <p:cBhvr>
                                        <p:cTn id="9" dur="1" fill="hold">
                                          <p:stCondLst>
                                            <p:cond delay="0"/>
                                          </p:stCondLst>
                                        </p:cTn>
                                        <p:tgtEl>
                                          <p:spTgt spid="348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scontent.fsgn5-1.fna.fbcdn.net/v/t34.0-12/16924140_1641890279454008_421069161_n.jpg?oh=ac24413f4f47bcaba4dab43b3417e4f6&amp;oe=58B0F8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4357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534400" cy="5867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008638" y="6096000"/>
            <a:ext cx="5490606" cy="584775"/>
          </a:xfrm>
          <a:prstGeom prst="rect">
            <a:avLst/>
          </a:prstGeom>
        </p:spPr>
        <p:txBody>
          <a:bodyPr wrap="none">
            <a:spAutoFit/>
          </a:bodyPr>
          <a:lstStyle/>
          <a:p>
            <a:r>
              <a:rPr lang="vi-VN" sz="3200" b="1" dirty="0">
                <a:solidFill>
                  <a:schemeClr val="bg1"/>
                </a:solidFill>
              </a:rPr>
              <a:t>Faber-Castell Polychromos</a:t>
            </a:r>
          </a:p>
        </p:txBody>
      </p:sp>
    </p:spTree>
    <p:extLst>
      <p:ext uri="{BB962C8B-B14F-4D97-AF65-F5344CB8AC3E}">
        <p14:creationId xmlns:p14="http://schemas.microsoft.com/office/powerpoint/2010/main" val="4210241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95400"/>
            <a:ext cx="9144000" cy="4154984"/>
          </a:xfrm>
          <a:prstGeom prst="rect">
            <a:avLst/>
          </a:prstGeom>
          <a:noFill/>
        </p:spPr>
        <p:txBody>
          <a:bodyPr wrap="square" rtlCol="0">
            <a:spAutoFit/>
          </a:bodyPr>
          <a:lstStyle/>
          <a:p>
            <a:pPr algn="ctr"/>
            <a:r>
              <a:rPr lang="en-US" sz="8800" b="1" dirty="0" smtClean="0">
                <a:blipFill dpi="0" rotWithShape="1">
                  <a:blip r:embed="rId2">
                    <a:extLst>
                      <a:ext uri="{28A0092B-C50C-407E-A947-70E740481C1C}">
                        <a14:useLocalDpi xmlns:a14="http://schemas.microsoft.com/office/drawing/2010/main" val="0"/>
                      </a:ext>
                    </a:extLst>
                  </a:blip>
                  <a:srcRect/>
                  <a:stretch>
                    <a:fillRect/>
                  </a:stretch>
                </a:blipFill>
              </a:rPr>
              <a:t>b/ Những bức tranh được vẽ bằng bút lông</a:t>
            </a:r>
            <a:endParaRPr lang="en-US" sz="8800" b="1" dirty="0">
              <a:blipFill dpi="0" rotWithShape="1">
                <a:blip r:embed="rId2">
                  <a:extLst>
                    <a:ext uri="{28A0092B-C50C-407E-A947-70E740481C1C}">
                      <a14:useLocalDpi xmlns:a14="http://schemas.microsoft.com/office/drawing/2010/main" val="0"/>
                    </a:ext>
                  </a:extLst>
                </a:blip>
                <a:srcRect/>
                <a:stretch>
                  <a:fillRect/>
                </a:stretch>
              </a:blipFill>
            </a:endParaRPr>
          </a:p>
        </p:txBody>
      </p:sp>
    </p:spTree>
    <p:extLst>
      <p:ext uri="{BB962C8B-B14F-4D97-AF65-F5344CB8AC3E}">
        <p14:creationId xmlns:p14="http://schemas.microsoft.com/office/powerpoint/2010/main" val="3642794189"/>
      </p:ext>
    </p:extLst>
  </p:cSld>
  <p:clrMapOvr>
    <a:masterClrMapping/>
  </p:clrMapOvr>
  <p:transition spd="slow">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scontent.fsgn5-1.fna.fbcdn.net/v/t34.0-12/16831457_1641891242787245_1078964522_n.jpg?oh=a4c31fce7f5c3e55ab2c74887fd1d8c1&amp;oe=58B120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5994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1594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scontent.fsgn5-1.fna.fbcdn.net/v/t34.0-12/16831333_1641891282787241_806494739_n.jpg?oh=dae15aa4e4ac5b9e8fcc9f7e81c240d2&amp;oe=58B0F9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7657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s://scontent.fsgn5-1.fna.fbcdn.net/v/t34.0-12/16976893_1641891309453905_781968603_n.jpg?oh=743e5cf035a6a2486c11a8485be9afa0&amp;oe=58B0FB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609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660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scontent.fsgn5-1.fna.fbcdn.net/v/t34.0-12/16934175_1641891312787238_1430009411_n.jpg?oh=1f552763bfa343f1395d400d6cedb508&amp;oe=58B112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549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0858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age result for phấn t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9" y="914400"/>
            <a:ext cx="9124071" cy="5943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3559"/>
            <a:ext cx="9144000" cy="186204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5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5. Phấn tiên</a:t>
            </a:r>
            <a:endParaRPr lang="en-US" sz="11500"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9753069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2735921"/>
      </p:ext>
    </p:extLst>
  </p:cSld>
  <p:clrMapOvr>
    <a:masterClrMapping/>
  </p:clrMapOvr>
  <p:transition spd="slow">
    <p:pull/>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result for phấn t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5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332271"/>
      </p:ext>
    </p:extLst>
  </p:cSld>
  <p:clrMapOvr>
    <a:masterClrMapping/>
  </p:clrMapOvr>
  <p:transition spd="slow">
    <p:pull/>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466683"/>
      </p:ext>
    </p:extLst>
  </p:cSld>
  <p:clrMapOvr>
    <a:masterClrMapping/>
  </p:clrMapOvr>
  <p:transition spd="slow">
    <p:cov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mage result for sennel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6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05600" y="381000"/>
            <a:ext cx="1786066" cy="584775"/>
          </a:xfrm>
          <a:prstGeom prst="rect">
            <a:avLst/>
          </a:prstGeom>
          <a:noFill/>
        </p:spPr>
        <p:txBody>
          <a:bodyPr wrap="none" rtlCol="0">
            <a:spAutoFit/>
          </a:bodyPr>
          <a:lstStyle/>
          <a:p>
            <a:r>
              <a:rPr lang="en-US" sz="3200" b="1" dirty="0" err="1" smtClean="0"/>
              <a:t>Sennelier</a:t>
            </a:r>
            <a:endParaRPr lang="vi-VN" sz="3200" b="1" dirty="0"/>
          </a:p>
        </p:txBody>
      </p:sp>
    </p:spTree>
    <p:extLst>
      <p:ext uri="{BB962C8B-B14F-4D97-AF65-F5344CB8AC3E}">
        <p14:creationId xmlns:p14="http://schemas.microsoft.com/office/powerpoint/2010/main" val="798016909"/>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618"/>
            <a:ext cx="9127587"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04248" y="5848437"/>
            <a:ext cx="5102679" cy="584775"/>
          </a:xfrm>
          <a:prstGeom prst="rect">
            <a:avLst/>
          </a:prstGeom>
        </p:spPr>
        <p:txBody>
          <a:bodyPr wrap="none">
            <a:spAutoFit/>
          </a:bodyPr>
          <a:lstStyle/>
          <a:p>
            <a:pPr algn="ctr"/>
            <a:r>
              <a:rPr lang="vi-VN" sz="3200" b="1" dirty="0">
                <a:solidFill>
                  <a:schemeClr val="bg1"/>
                </a:solidFill>
              </a:rPr>
              <a:t>Caran d’Ache Luminance</a:t>
            </a:r>
          </a:p>
        </p:txBody>
      </p:sp>
    </p:spTree>
    <p:extLst>
      <p:ext uri="{BB962C8B-B14F-4D97-AF65-F5344CB8AC3E}">
        <p14:creationId xmlns:p14="http://schemas.microsoft.com/office/powerpoint/2010/main" val="29858453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89"/>
            <a:ext cx="9144000" cy="6853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228600"/>
            <a:ext cx="1786066" cy="584775"/>
          </a:xfrm>
          <a:prstGeom prst="rect">
            <a:avLst/>
          </a:prstGeom>
          <a:noFill/>
        </p:spPr>
        <p:txBody>
          <a:bodyPr wrap="none" rtlCol="0">
            <a:spAutoFit/>
          </a:bodyPr>
          <a:lstStyle/>
          <a:p>
            <a:r>
              <a:rPr lang="en-US" sz="3200" b="1" dirty="0" err="1" smtClean="0"/>
              <a:t>Sennelier</a:t>
            </a:r>
            <a:endParaRPr lang="vi-VN" sz="3200" b="1" dirty="0"/>
          </a:p>
        </p:txBody>
      </p:sp>
    </p:spTree>
    <p:extLst>
      <p:ext uri="{BB962C8B-B14F-4D97-AF65-F5344CB8AC3E}">
        <p14:creationId xmlns:p14="http://schemas.microsoft.com/office/powerpoint/2010/main" val="1142230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95400"/>
            <a:ext cx="9144000" cy="4154984"/>
          </a:xfrm>
          <a:prstGeom prst="rect">
            <a:avLst/>
          </a:prstGeom>
          <a:noFill/>
        </p:spPr>
        <p:txBody>
          <a:bodyPr wrap="square" rtlCol="0">
            <a:spAutoFit/>
          </a:bodyPr>
          <a:lstStyle/>
          <a:p>
            <a:pPr algn="ctr"/>
            <a:r>
              <a:rPr lang="en-US" sz="8800" b="1" dirty="0" smtClean="0">
                <a:blipFill dpi="0" rotWithShape="1">
                  <a:blip r:embed="rId2">
                    <a:extLst>
                      <a:ext uri="{28A0092B-C50C-407E-A947-70E740481C1C}">
                        <a14:useLocalDpi xmlns:a14="http://schemas.microsoft.com/office/drawing/2010/main" val="0"/>
                      </a:ext>
                    </a:extLst>
                  </a:blip>
                  <a:srcRect/>
                  <a:stretch>
                    <a:fillRect/>
                  </a:stretch>
                </a:blipFill>
              </a:rPr>
              <a:t>Những bức tranh được vẽ bằng phấn tiên</a:t>
            </a:r>
            <a:endParaRPr lang="en-US" sz="8800" b="1" dirty="0">
              <a:blipFill dpi="0" rotWithShape="1">
                <a:blip r:embed="rId2">
                  <a:extLst>
                    <a:ext uri="{28A0092B-C50C-407E-A947-70E740481C1C}">
                      <a14:useLocalDpi xmlns:a14="http://schemas.microsoft.com/office/drawing/2010/main" val="0"/>
                    </a:ext>
                  </a:extLst>
                </a:blip>
                <a:srcRect/>
                <a:stretch>
                  <a:fillRect/>
                </a:stretch>
              </a:blipFill>
            </a:endParaRPr>
          </a:p>
        </p:txBody>
      </p:sp>
    </p:spTree>
    <p:extLst>
      <p:ext uri="{BB962C8B-B14F-4D97-AF65-F5344CB8AC3E}">
        <p14:creationId xmlns:p14="http://schemas.microsoft.com/office/powerpoint/2010/main" val="793747438"/>
      </p:ext>
    </p:extLst>
  </p:cSld>
  <p:clrMapOvr>
    <a:masterClrMapping/>
  </p:clrMapOvr>
  <p:transition spd="slow">
    <p:pull/>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Ruben-Belloso-Adorna-working-on-La-soledad-del-Gen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50"/>
            <a:ext cx="9144000" cy="684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0231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Ruben-Belloso-Adorno.Poseidon-Work-in-prog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622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RubenBelloso-Olvido-150x110c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518"/>
            <a:ext cx="5715000" cy="6855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356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Ruben-Belloso-Adorno-Portugal-4-Study-Pastel-on-wood-panel-146-x-114-c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257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4545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uben-Belloso-Tempus-Fugit-w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0382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ouds painting by Zazac Namoo - Drawing the Soul (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4008559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 presetClass="mediacall" presetSubtype="0" fill="hold" nodeType="withEffect">
                                  <p:stCondLst>
                                    <p:cond delay="0"/>
                                  </p:stCondLst>
                                  <p:childTnLst>
                                    <p:cmd type="call" cmd="playFrom(0.0)">
                                      <p:cBhvr>
                                        <p:cTn id="11" dur="67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s://scontent.fsgn5-1.fna.fbcdn.net/v/t34.0-12/16934177_1641898766119826_836434734_n.png?oh=2221c7672c2dc25a1001b1ceb2a9b8b9&amp;oe=58B202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560"/>
            <a:ext cx="9144000" cy="6881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23559"/>
            <a:ext cx="9144000" cy="186204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5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6. Sơn dầu</a:t>
            </a:r>
            <a:endParaRPr lang="en-US" sz="11500"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59179014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57400"/>
            <a:ext cx="9144000" cy="2800767"/>
          </a:xfrm>
          <a:prstGeom prst="rect">
            <a:avLst/>
          </a:prstGeom>
          <a:noFill/>
        </p:spPr>
        <p:txBody>
          <a:bodyPr wrap="square" rtlCol="0">
            <a:spAutoFit/>
          </a:bodyPr>
          <a:lstStyle/>
          <a:p>
            <a:pPr algn="ctr"/>
            <a:r>
              <a:rPr lang="en-US" sz="8800" b="1" dirty="0" smtClean="0">
                <a:blipFill dpi="0" rotWithShape="1">
                  <a:blip r:embed="rId2">
                    <a:extLst>
                      <a:ext uri="{28A0092B-C50C-407E-A947-70E740481C1C}">
                        <a14:useLocalDpi xmlns:a14="http://schemas.microsoft.com/office/drawing/2010/main" val="0"/>
                      </a:ext>
                    </a:extLst>
                  </a:blip>
                  <a:srcRect/>
                  <a:stretch>
                    <a:fillRect/>
                  </a:stretch>
                </a:blipFill>
              </a:rPr>
              <a:t>a/ Một số nhãn hiệu sơn dầu</a:t>
            </a:r>
            <a:endParaRPr lang="en-US" sz="8800" b="1" dirty="0">
              <a:blipFill dpi="0" rotWithShape="1">
                <a:blip r:embed="rId2">
                  <a:extLst>
                    <a:ext uri="{28A0092B-C50C-407E-A947-70E740481C1C}">
                      <a14:useLocalDpi xmlns:a14="http://schemas.microsoft.com/office/drawing/2010/main" val="0"/>
                    </a:ext>
                  </a:extLst>
                </a:blip>
                <a:srcRect/>
                <a:stretch>
                  <a:fillRect/>
                </a:stretch>
              </a:blipFill>
            </a:endParaRPr>
          </a:p>
        </p:txBody>
      </p:sp>
    </p:spTree>
    <p:extLst>
      <p:ext uri="{BB962C8B-B14F-4D97-AF65-F5344CB8AC3E}">
        <p14:creationId xmlns:p14="http://schemas.microsoft.com/office/powerpoint/2010/main" val="2203823676"/>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5" y="0"/>
            <a:ext cx="9156895" cy="5867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66011" y="6019800"/>
            <a:ext cx="3199081" cy="584775"/>
          </a:xfrm>
          <a:prstGeom prst="rect">
            <a:avLst/>
          </a:prstGeom>
        </p:spPr>
        <p:txBody>
          <a:bodyPr wrap="none">
            <a:spAutoFit/>
          </a:bodyPr>
          <a:lstStyle/>
          <a:p>
            <a:r>
              <a:rPr lang="vi-VN" sz="3200" b="1" dirty="0">
                <a:solidFill>
                  <a:schemeClr val="bg1"/>
                </a:solidFill>
              </a:rPr>
              <a:t>Derwent Artists</a:t>
            </a:r>
          </a:p>
        </p:txBody>
      </p:sp>
    </p:spTree>
    <p:extLst>
      <p:ext uri="{BB962C8B-B14F-4D97-AF65-F5344CB8AC3E}">
        <p14:creationId xmlns:p14="http://schemas.microsoft.com/office/powerpoint/2010/main" val="17501324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s://scontent.fsgn5-1.fna.fbcdn.net/v/t34.0-12/16976179_1641904592785910_1775633840_n.jpg?oh=cf821bea4d0eafe5f3d27973318a926f&amp;oe=58B209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7391400" cy="55628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917534"/>
            <a:ext cx="9144000" cy="584775"/>
          </a:xfrm>
          <a:prstGeom prst="rect">
            <a:avLst/>
          </a:prstGeom>
        </p:spPr>
        <p:txBody>
          <a:bodyPr wrap="square">
            <a:spAutoFit/>
          </a:bodyPr>
          <a:lstStyle/>
          <a:p>
            <a:pPr algn="ctr"/>
            <a:r>
              <a:rPr lang="vi-VN" sz="3200" b="1" dirty="0">
                <a:solidFill>
                  <a:schemeClr val="bg1"/>
                </a:solidFill>
              </a:rPr>
              <a:t>Louvre Artists oil color</a:t>
            </a:r>
          </a:p>
        </p:txBody>
      </p:sp>
    </p:spTree>
    <p:extLst>
      <p:ext uri="{BB962C8B-B14F-4D97-AF65-F5344CB8AC3E}">
        <p14:creationId xmlns:p14="http://schemas.microsoft.com/office/powerpoint/2010/main" val="37295183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s://scontent.fsgn5-1.fna.fbcdn.net/v/t34.0-12/16976274_1641905106119192_41415526_n.jpg?oh=98602aba666ebf9e5aca470f736f86f2&amp;oe=58B145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715000"/>
            <a:ext cx="9144000" cy="584775"/>
          </a:xfrm>
          <a:prstGeom prst="rect">
            <a:avLst/>
          </a:prstGeom>
        </p:spPr>
        <p:txBody>
          <a:bodyPr wrap="square">
            <a:spAutoFit/>
          </a:bodyPr>
          <a:lstStyle/>
          <a:p>
            <a:pPr algn="ctr"/>
            <a:r>
              <a:rPr lang="vi-VN" sz="3200" b="1" dirty="0">
                <a:solidFill>
                  <a:schemeClr val="bg1"/>
                </a:solidFill>
              </a:rPr>
              <a:t>Winton oik colour</a:t>
            </a:r>
          </a:p>
        </p:txBody>
      </p:sp>
    </p:spTree>
    <p:extLst>
      <p:ext uri="{BB962C8B-B14F-4D97-AF65-F5344CB8AC3E}">
        <p14:creationId xmlns:p14="http://schemas.microsoft.com/office/powerpoint/2010/main" val="18492927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s://scontent.fsgn5-1.fna.fbcdn.net/v/t34.0-12/16976630_1641905742785795_726416564_n.jpg?oh=109a873263e4c86dbe748f7ecde7b787&amp;oe=58B1FF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7899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05512" y="3136612"/>
            <a:ext cx="2438488" cy="584775"/>
          </a:xfrm>
          <a:prstGeom prst="rect">
            <a:avLst/>
          </a:prstGeom>
        </p:spPr>
        <p:txBody>
          <a:bodyPr wrap="none">
            <a:spAutoFit/>
          </a:bodyPr>
          <a:lstStyle/>
          <a:p>
            <a:r>
              <a:rPr lang="vi-VN" sz="3200" b="1" dirty="0">
                <a:solidFill>
                  <a:schemeClr val="bg1"/>
                </a:solidFill>
              </a:rPr>
              <a:t>Huile Étude</a:t>
            </a:r>
          </a:p>
        </p:txBody>
      </p:sp>
    </p:spTree>
    <p:extLst>
      <p:ext uri="{BB962C8B-B14F-4D97-AF65-F5344CB8AC3E}">
        <p14:creationId xmlns:p14="http://schemas.microsoft.com/office/powerpoint/2010/main" val="22893295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scontent.fsgn5-1.fna.fbcdn.net/v/t34.0-12/16901516_1641906169452419_1748712864_n.jpg?oh=045b33a0ddf3416b79f01b4fd9ab0ebe&amp;oe=58B0E6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
            <a:ext cx="7086600" cy="5791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61705" y="6114083"/>
            <a:ext cx="4223400" cy="584775"/>
          </a:xfrm>
          <a:prstGeom prst="rect">
            <a:avLst/>
          </a:prstGeom>
        </p:spPr>
        <p:txBody>
          <a:bodyPr wrap="none">
            <a:spAutoFit/>
          </a:bodyPr>
          <a:lstStyle/>
          <a:p>
            <a:r>
              <a:rPr lang="vi-VN" sz="3200" b="1" dirty="0">
                <a:solidFill>
                  <a:schemeClr val="bg1"/>
                </a:solidFill>
              </a:rPr>
              <a:t>Water Soluble “Duo”</a:t>
            </a:r>
          </a:p>
        </p:txBody>
      </p:sp>
    </p:spTree>
    <p:extLst>
      <p:ext uri="{BB962C8B-B14F-4D97-AF65-F5344CB8AC3E}">
        <p14:creationId xmlns:p14="http://schemas.microsoft.com/office/powerpoint/2010/main" val="16986751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s://scontent.fsgn5-1.fna.fbcdn.net/v/t34.0-12/16933538_1641906799452356_386584057_n.jpg?oh=108103c596668bd59a4a700af366cd52&amp;oe=58B13F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867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60922" y="3136613"/>
            <a:ext cx="3283078" cy="584775"/>
          </a:xfrm>
          <a:prstGeom prst="rect">
            <a:avLst/>
          </a:prstGeom>
        </p:spPr>
        <p:txBody>
          <a:bodyPr wrap="none">
            <a:spAutoFit/>
          </a:bodyPr>
          <a:lstStyle/>
          <a:p>
            <a:r>
              <a:rPr lang="vi-VN" sz="3200" b="1" dirty="0">
                <a:solidFill>
                  <a:schemeClr val="bg1"/>
                </a:solidFill>
              </a:rPr>
              <a:t>Vernét Oil Color</a:t>
            </a:r>
          </a:p>
        </p:txBody>
      </p:sp>
    </p:spTree>
    <p:extLst>
      <p:ext uri="{BB962C8B-B14F-4D97-AF65-F5344CB8AC3E}">
        <p14:creationId xmlns:p14="http://schemas.microsoft.com/office/powerpoint/2010/main" val="10176583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95400"/>
            <a:ext cx="9144000" cy="4154984"/>
          </a:xfrm>
          <a:prstGeom prst="rect">
            <a:avLst/>
          </a:prstGeom>
          <a:noFill/>
        </p:spPr>
        <p:txBody>
          <a:bodyPr wrap="square" rtlCol="0">
            <a:spAutoFit/>
          </a:bodyPr>
          <a:lstStyle/>
          <a:p>
            <a:pPr algn="ctr"/>
            <a:r>
              <a:rPr lang="en-US" sz="8800" b="1" dirty="0" smtClean="0">
                <a:blipFill dpi="0" rotWithShape="1">
                  <a:blip r:embed="rId2">
                    <a:extLst>
                      <a:ext uri="{28A0092B-C50C-407E-A947-70E740481C1C}">
                        <a14:useLocalDpi xmlns:a14="http://schemas.microsoft.com/office/drawing/2010/main" val="0"/>
                      </a:ext>
                    </a:extLst>
                  </a:blip>
                  <a:srcRect/>
                  <a:stretch>
                    <a:fillRect/>
                  </a:stretch>
                </a:blipFill>
              </a:rPr>
              <a:t>b/ Những bức tranh được vẽ bằng sơn dầu</a:t>
            </a:r>
            <a:endParaRPr lang="en-US" sz="8800" b="1" dirty="0">
              <a:blipFill dpi="0" rotWithShape="1">
                <a:blip r:embed="rId2">
                  <a:extLst>
                    <a:ext uri="{28A0092B-C50C-407E-A947-70E740481C1C}">
                      <a14:useLocalDpi xmlns:a14="http://schemas.microsoft.com/office/drawing/2010/main" val="0"/>
                    </a:ext>
                  </a:extLst>
                </a:blip>
                <a:srcRect/>
                <a:stretch>
                  <a:fillRect/>
                </a:stretch>
              </a:blipFill>
            </a:endParaRPr>
          </a:p>
        </p:txBody>
      </p:sp>
    </p:spTree>
    <p:extLst>
      <p:ext uri="{BB962C8B-B14F-4D97-AF65-F5344CB8AC3E}">
        <p14:creationId xmlns:p14="http://schemas.microsoft.com/office/powerpoint/2010/main" val="2410047838"/>
      </p:ext>
    </p:extLst>
  </p:cSld>
  <p:clrMapOvr>
    <a:masterClrMapping/>
  </p:clrMapOvr>
  <p:transition spd="slow">
    <p:pull/>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scontent.fsgn5-1.fna.fbcdn.net/v/t34.0-12/16923521_1641899396119763_1537098890_n.jpg?oh=a83e8bc34270e6fcd7fde52493b93f10&amp;oe=58B13A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5706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scontent.fsgn5-1.fna.fbcdn.net/v/t34.0-12/16923806_1641899789453057_1424857540_n.jpg?oh=d90072b3cd8795a8572706e707767c49&amp;oe=58B132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7108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s://scontent.fsgn5-1.fna.fbcdn.net/v/t34.0-12/16923336_1641899819453054_1815442255_n.jpg?oh=b0c68657d3acf63a4b73b5948f913d56&amp;oe=58B12C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69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scontent.fsgn5-1.fna.fbcdn.net/v/t34.0-12/16934279_1641899836119719_22687159_n.jpg?oh=1bfad52ad68368bb6766ea79a237010e&amp;oe=58B134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86"/>
            <a:ext cx="9144000" cy="692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7284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28"/>
            <a:ext cx="9144000" cy="592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04219" y="6080553"/>
            <a:ext cx="6735562" cy="584775"/>
          </a:xfrm>
          <a:prstGeom prst="rect">
            <a:avLst/>
          </a:prstGeom>
        </p:spPr>
        <p:txBody>
          <a:bodyPr wrap="none">
            <a:spAutoFit/>
          </a:bodyPr>
          <a:lstStyle/>
          <a:p>
            <a:r>
              <a:rPr lang="en-US" sz="3200" b="1" dirty="0" err="1">
                <a:solidFill>
                  <a:schemeClr val="bg1"/>
                </a:solidFill>
              </a:rPr>
              <a:t>Prismacolor</a:t>
            </a:r>
            <a:r>
              <a:rPr lang="en-US" sz="3200" b="1" dirty="0">
                <a:solidFill>
                  <a:schemeClr val="bg1"/>
                </a:solidFill>
              </a:rPr>
              <a:t> Colored Pencils (soft core)</a:t>
            </a:r>
          </a:p>
        </p:txBody>
      </p:sp>
    </p:spTree>
    <p:extLst>
      <p:ext uri="{BB962C8B-B14F-4D97-AF65-F5344CB8AC3E}">
        <p14:creationId xmlns:p14="http://schemas.microsoft.com/office/powerpoint/2010/main" val="16547265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scontent.fsgn5-1.fna.fbcdn.net/v/t34.0-12/16933891_1641899936119709_445852092_n.jpg?oh=bc894ef8e6d676a5972a9d0388d4626b&amp;oe=58B20D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087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scontent.fsgn5-1.fna.fbcdn.net/v/t34.0-12/16976793_1641900046119698_1435251718_n.jpg?oh=47705f67b81f1cf71d339dd8e920194e&amp;oe=58B0DA6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8" y="-9378"/>
            <a:ext cx="9153378" cy="686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568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scontent.fsgn5-1.fna.fbcdn.net/v/t34.0-12/16923886_1641901499452886_2015667232_n.jpg?oh=61d2b432637956960398cef7297a66d5&amp;oe=58B0DD5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1881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scontent.fsgn5-1.fna.fbcdn.net/v/t34.0-12/16923998_1641901529452883_1514894024_n.jpg?oh=9e20e58fe0b6361a0afd16ca633dded5&amp;oe=58B0F9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46"/>
            <a:ext cx="9144000" cy="680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7557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529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1883</TotalTime>
  <Words>704</Words>
  <Application>Microsoft Office PowerPoint</Application>
  <PresentationFormat>On-screen Show (4:3)</PresentationFormat>
  <Paragraphs>75</Paragraphs>
  <Slides>94</Slides>
  <Notes>0</Notes>
  <HiddenSlides>0</HiddenSlides>
  <MMClips>3</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hoalu</cp:lastModifiedBy>
  <cp:revision>40</cp:revision>
  <dcterms:created xsi:type="dcterms:W3CDTF">2017-02-17T02:23:55Z</dcterms:created>
  <dcterms:modified xsi:type="dcterms:W3CDTF">2017-03-24T07:19:01Z</dcterms:modified>
</cp:coreProperties>
</file>